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84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0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5985"/>
    <a:srgbClr val="041147"/>
    <a:srgbClr val="5BC2E7"/>
    <a:srgbClr val="FD8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44A916-C8BF-4648-AA44-B2F9731EF9F5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DO"/>
        </a:p>
      </dgm:t>
    </dgm:pt>
    <dgm:pt modelId="{0845F081-B92F-4D8D-9111-3FA1002C7BAB}">
      <dgm:prSet/>
      <dgm:spPr>
        <a:noFill/>
      </dgm:spPr>
      <dgm:t>
        <a:bodyPr/>
        <a:lstStyle/>
        <a:p>
          <a:pPr algn="ctr"/>
          <a:r>
            <a:rPr lang="es-DO" dirty="0" smtClean="0"/>
            <a:t>ANGEL MANUEL REYES CAMPUSANO</a:t>
          </a:r>
          <a:endParaRPr lang="es-DO" dirty="0"/>
        </a:p>
      </dgm:t>
    </dgm:pt>
    <dgm:pt modelId="{917BDD81-3B0C-412C-B2FF-46C9BCBDA7BD}" type="parTrans" cxnId="{99FA4D52-5F15-4172-9943-910E7FF18737}">
      <dgm:prSet/>
      <dgm:spPr/>
      <dgm:t>
        <a:bodyPr/>
        <a:lstStyle/>
        <a:p>
          <a:pPr algn="ctr"/>
          <a:endParaRPr lang="es-DO"/>
        </a:p>
      </dgm:t>
    </dgm:pt>
    <dgm:pt modelId="{F34B9DCF-0F8C-4DA2-B777-CDC2B4064C61}" type="sibTrans" cxnId="{99FA4D52-5F15-4172-9943-910E7FF18737}">
      <dgm:prSet/>
      <dgm:spPr/>
      <dgm:t>
        <a:bodyPr/>
        <a:lstStyle/>
        <a:p>
          <a:pPr algn="ctr"/>
          <a:endParaRPr lang="es-DO"/>
        </a:p>
      </dgm:t>
    </dgm:pt>
    <dgm:pt modelId="{3F202271-F913-4CD0-A0C8-AA61E4A198B4}">
      <dgm:prSet custT="1"/>
      <dgm:spPr>
        <a:noFill/>
      </dgm:spPr>
      <dgm:t>
        <a:bodyPr/>
        <a:lstStyle/>
        <a:p>
          <a:pPr algn="ctr"/>
          <a:r>
            <a:rPr lang="es-ES" sz="1400" baseline="0" dirty="0" smtClean="0"/>
            <a:t>22-SIIN-1-060</a:t>
          </a:r>
          <a:endParaRPr lang="es-DO" sz="1400" dirty="0"/>
        </a:p>
      </dgm:t>
    </dgm:pt>
    <dgm:pt modelId="{A347487D-2CF5-4926-BC06-C87514F2ACF9}" type="parTrans" cxnId="{DEF24498-FD0A-49AF-A209-EAC6095052A0}">
      <dgm:prSet/>
      <dgm:spPr/>
      <dgm:t>
        <a:bodyPr/>
        <a:lstStyle/>
        <a:p>
          <a:pPr algn="ctr"/>
          <a:endParaRPr lang="es-DO"/>
        </a:p>
      </dgm:t>
    </dgm:pt>
    <dgm:pt modelId="{91C410DC-BA84-464A-8293-BC49E5727FB1}" type="sibTrans" cxnId="{DEF24498-FD0A-49AF-A209-EAC6095052A0}">
      <dgm:prSet/>
      <dgm:spPr/>
      <dgm:t>
        <a:bodyPr/>
        <a:lstStyle/>
        <a:p>
          <a:pPr algn="ctr"/>
          <a:endParaRPr lang="es-DO"/>
        </a:p>
      </dgm:t>
    </dgm:pt>
    <dgm:pt modelId="{FA8C268A-BB22-46E0-A8CE-005FA5AAEAC1}" type="pres">
      <dgm:prSet presAssocID="{9E44A916-C8BF-4648-AA44-B2F9731EF9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3DEA4622-99E3-4C19-B04D-F85949EC1EA2}" type="pres">
      <dgm:prSet presAssocID="{0845F081-B92F-4D8D-9111-3FA1002C7BAB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6A0E34D-BCD8-44CD-8580-658BCD8BDF29}" type="pres">
      <dgm:prSet presAssocID="{F34B9DCF-0F8C-4DA2-B777-CDC2B4064C61}" presName="spacer" presStyleCnt="0"/>
      <dgm:spPr/>
    </dgm:pt>
    <dgm:pt modelId="{73C0F5D6-F226-4F2B-BEC7-9B4E69D0346F}" type="pres">
      <dgm:prSet presAssocID="{3F202271-F913-4CD0-A0C8-AA61E4A198B4}" presName="parentText" presStyleLbl="node1" presStyleIdx="1" presStyleCnt="2" custScaleY="5707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99FA4D52-5F15-4172-9943-910E7FF18737}" srcId="{9E44A916-C8BF-4648-AA44-B2F9731EF9F5}" destId="{0845F081-B92F-4D8D-9111-3FA1002C7BAB}" srcOrd="0" destOrd="0" parTransId="{917BDD81-3B0C-412C-B2FF-46C9BCBDA7BD}" sibTransId="{F34B9DCF-0F8C-4DA2-B777-CDC2B4064C61}"/>
    <dgm:cxn modelId="{38D08AD2-0BEF-45CE-BD02-6F8E495364D2}" type="presOf" srcId="{3F202271-F913-4CD0-A0C8-AA61E4A198B4}" destId="{73C0F5D6-F226-4F2B-BEC7-9B4E69D0346F}" srcOrd="0" destOrd="0" presId="urn:microsoft.com/office/officeart/2005/8/layout/vList2"/>
    <dgm:cxn modelId="{DEF24498-FD0A-49AF-A209-EAC6095052A0}" srcId="{9E44A916-C8BF-4648-AA44-B2F9731EF9F5}" destId="{3F202271-F913-4CD0-A0C8-AA61E4A198B4}" srcOrd="1" destOrd="0" parTransId="{A347487D-2CF5-4926-BC06-C87514F2ACF9}" sibTransId="{91C410DC-BA84-464A-8293-BC49E5727FB1}"/>
    <dgm:cxn modelId="{A947B418-547F-47C9-BD78-6C0A53B87C40}" type="presOf" srcId="{0845F081-B92F-4D8D-9111-3FA1002C7BAB}" destId="{3DEA4622-99E3-4C19-B04D-F85949EC1EA2}" srcOrd="0" destOrd="0" presId="urn:microsoft.com/office/officeart/2005/8/layout/vList2"/>
    <dgm:cxn modelId="{F4EC546D-0489-41E8-9DAC-B4142DAC1574}" type="presOf" srcId="{9E44A916-C8BF-4648-AA44-B2F9731EF9F5}" destId="{FA8C268A-BB22-46E0-A8CE-005FA5AAEAC1}" srcOrd="0" destOrd="0" presId="urn:microsoft.com/office/officeart/2005/8/layout/vList2"/>
    <dgm:cxn modelId="{5CF04013-0A01-4CFB-ADB6-A21FE48161E0}" type="presParOf" srcId="{FA8C268A-BB22-46E0-A8CE-005FA5AAEAC1}" destId="{3DEA4622-99E3-4C19-B04D-F85949EC1EA2}" srcOrd="0" destOrd="0" presId="urn:microsoft.com/office/officeart/2005/8/layout/vList2"/>
    <dgm:cxn modelId="{05AA153F-247A-4F05-BED3-899D1019A631}" type="presParOf" srcId="{FA8C268A-BB22-46E0-A8CE-005FA5AAEAC1}" destId="{76A0E34D-BCD8-44CD-8580-658BCD8BDF29}" srcOrd="1" destOrd="0" presId="urn:microsoft.com/office/officeart/2005/8/layout/vList2"/>
    <dgm:cxn modelId="{A76AD5F1-FC71-414A-815F-670934136951}" type="presParOf" srcId="{FA8C268A-BB22-46E0-A8CE-005FA5AAEAC1}" destId="{73C0F5D6-F226-4F2B-BEC7-9B4E69D0346F}" srcOrd="2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CD94DB-6B0C-4425-9B8C-E1ABE911C90E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DO"/>
        </a:p>
      </dgm:t>
    </dgm:pt>
    <dgm:pt modelId="{ED5C41C7-8D20-4930-A681-A6738B6EE5BD}">
      <dgm:prSet/>
      <dgm:spPr/>
      <dgm:t>
        <a:bodyPr/>
        <a:lstStyle/>
        <a:p>
          <a:r>
            <a:rPr lang="es-ES" b="1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Plan Empresa</a:t>
          </a:r>
          <a:endParaRPr lang="es-DO" b="1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A72155C1-E73D-43C2-B24E-22C55D719C7D}" type="parTrans" cxnId="{D162AD78-2211-47A4-AD42-FFAC1EE538CA}">
      <dgm:prSet/>
      <dgm:spPr/>
      <dgm:t>
        <a:bodyPr/>
        <a:lstStyle/>
        <a:p>
          <a:endParaRPr lang="es-DO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81FCA732-261B-4F68-B864-2C2EDE87588E}" type="sibTrans" cxnId="{D162AD78-2211-47A4-AD42-FFAC1EE538CA}">
      <dgm:prSet/>
      <dgm:spPr/>
      <dgm:t>
        <a:bodyPr/>
        <a:lstStyle/>
        <a:p>
          <a:endParaRPr lang="es-DO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FA70CAF6-0A01-43E8-A83F-F720C2CAC7F9}">
      <dgm:prSet/>
      <dgm:spPr/>
      <dgm:t>
        <a:bodyPr/>
        <a:lstStyle/>
        <a:p>
          <a:r>
            <a:rPr lang="es-ES" b="1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Plan de Marketing</a:t>
          </a:r>
          <a:endParaRPr lang="es-DO" b="1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99C284F7-1E15-4BB9-845B-F5F0FE96120B}" type="parTrans" cxnId="{B7DFC79F-61A0-44DC-88C5-327F0EB90E3E}">
      <dgm:prSet/>
      <dgm:spPr/>
      <dgm:t>
        <a:bodyPr/>
        <a:lstStyle/>
        <a:p>
          <a:endParaRPr lang="es-DO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1854A2A1-F47F-4732-BDC0-D052983D3DB2}" type="sibTrans" cxnId="{B7DFC79F-61A0-44DC-88C5-327F0EB90E3E}">
      <dgm:prSet/>
      <dgm:spPr/>
      <dgm:t>
        <a:bodyPr/>
        <a:lstStyle/>
        <a:p>
          <a:endParaRPr lang="es-DO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8EF02334-7E72-4704-B988-6626FAE05C89}">
      <dgm:prSet/>
      <dgm:spPr/>
      <dgm:t>
        <a:bodyPr/>
        <a:lstStyle/>
        <a:p>
          <a:r>
            <a:rPr lang="es-ES" b="1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Producto Mínimo Viable</a:t>
          </a:r>
          <a:endParaRPr lang="es-DO" b="1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A08FFB52-484A-47A7-81B1-99C324274340}" type="parTrans" cxnId="{494E8EAE-3108-42B0-9298-4D00C2DD3A2C}">
      <dgm:prSet/>
      <dgm:spPr/>
      <dgm:t>
        <a:bodyPr/>
        <a:lstStyle/>
        <a:p>
          <a:endParaRPr lang="es-DO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22D7D3A0-C2A8-4B4F-89EA-FC9900990EDE}" type="sibTrans" cxnId="{494E8EAE-3108-42B0-9298-4D00C2DD3A2C}">
      <dgm:prSet/>
      <dgm:spPr/>
      <dgm:t>
        <a:bodyPr/>
        <a:lstStyle/>
        <a:p>
          <a:endParaRPr lang="es-DO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449B7159-9761-4B9A-82AB-A64216E4FC78}" type="pres">
      <dgm:prSet presAssocID="{11CD94DB-6B0C-4425-9B8C-E1ABE911C90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DA12818D-B831-4727-BDF3-B312CA6683DB}" type="pres">
      <dgm:prSet presAssocID="{ED5C41C7-8D20-4930-A681-A6738B6EE5BD}" presName="parentText" presStyleLbl="node1" presStyleIdx="0" presStyleCnt="3" custLinFactY="-928" custLinFactNeighborX="-166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B4CBC0B-EBED-4A37-8D23-F00DBD05ABA3}" type="pres">
      <dgm:prSet presAssocID="{81FCA732-261B-4F68-B864-2C2EDE87588E}" presName="spacer" presStyleCnt="0"/>
      <dgm:spPr/>
    </dgm:pt>
    <dgm:pt modelId="{C1994FD2-D106-46CF-B47A-2859A99A754C}" type="pres">
      <dgm:prSet presAssocID="{FA70CAF6-0A01-43E8-A83F-F720C2CAC7F9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312B843-2DDE-4775-85D7-AFF1A8EB6666}" type="pres">
      <dgm:prSet presAssocID="{1854A2A1-F47F-4732-BDC0-D052983D3DB2}" presName="spacer" presStyleCnt="0"/>
      <dgm:spPr/>
    </dgm:pt>
    <dgm:pt modelId="{47F012F0-B8D4-4B02-91F1-9AAE05069B20}" type="pres">
      <dgm:prSet presAssocID="{8EF02334-7E72-4704-B988-6626FAE05C89}" presName="parentText" presStyleLbl="node1" presStyleIdx="2" presStyleCnt="3" custLinFactY="15017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B81144F0-6D5E-4C0E-8B3A-31FFFDA055FD}" type="presOf" srcId="{FA70CAF6-0A01-43E8-A83F-F720C2CAC7F9}" destId="{C1994FD2-D106-46CF-B47A-2859A99A754C}" srcOrd="0" destOrd="0" presId="urn:microsoft.com/office/officeart/2005/8/layout/vList2"/>
    <dgm:cxn modelId="{494E8EAE-3108-42B0-9298-4D00C2DD3A2C}" srcId="{11CD94DB-6B0C-4425-9B8C-E1ABE911C90E}" destId="{8EF02334-7E72-4704-B988-6626FAE05C89}" srcOrd="2" destOrd="0" parTransId="{A08FFB52-484A-47A7-81B1-99C324274340}" sibTransId="{22D7D3A0-C2A8-4B4F-89EA-FC9900990EDE}"/>
    <dgm:cxn modelId="{B7DFC79F-61A0-44DC-88C5-327F0EB90E3E}" srcId="{11CD94DB-6B0C-4425-9B8C-E1ABE911C90E}" destId="{FA70CAF6-0A01-43E8-A83F-F720C2CAC7F9}" srcOrd="1" destOrd="0" parTransId="{99C284F7-1E15-4BB9-845B-F5F0FE96120B}" sibTransId="{1854A2A1-F47F-4732-BDC0-D052983D3DB2}"/>
    <dgm:cxn modelId="{EC03D919-19B2-485B-BA79-6888D679B5E9}" type="presOf" srcId="{11CD94DB-6B0C-4425-9B8C-E1ABE911C90E}" destId="{449B7159-9761-4B9A-82AB-A64216E4FC78}" srcOrd="0" destOrd="0" presId="urn:microsoft.com/office/officeart/2005/8/layout/vList2"/>
    <dgm:cxn modelId="{B501EBDE-6256-44CF-B676-32A98C3C4C78}" type="presOf" srcId="{8EF02334-7E72-4704-B988-6626FAE05C89}" destId="{47F012F0-B8D4-4B02-91F1-9AAE05069B20}" srcOrd="0" destOrd="0" presId="urn:microsoft.com/office/officeart/2005/8/layout/vList2"/>
    <dgm:cxn modelId="{D162AD78-2211-47A4-AD42-FFAC1EE538CA}" srcId="{11CD94DB-6B0C-4425-9B8C-E1ABE911C90E}" destId="{ED5C41C7-8D20-4930-A681-A6738B6EE5BD}" srcOrd="0" destOrd="0" parTransId="{A72155C1-E73D-43C2-B24E-22C55D719C7D}" sibTransId="{81FCA732-261B-4F68-B864-2C2EDE87588E}"/>
    <dgm:cxn modelId="{78575E63-CB4B-4529-A072-2DFBCF7ABE32}" type="presOf" srcId="{ED5C41C7-8D20-4930-A681-A6738B6EE5BD}" destId="{DA12818D-B831-4727-BDF3-B312CA6683DB}" srcOrd="0" destOrd="0" presId="urn:microsoft.com/office/officeart/2005/8/layout/vList2"/>
    <dgm:cxn modelId="{F7185583-4F16-4DEA-8A8D-721BFAE4B3D4}" type="presParOf" srcId="{449B7159-9761-4B9A-82AB-A64216E4FC78}" destId="{DA12818D-B831-4727-BDF3-B312CA6683DB}" srcOrd="0" destOrd="0" presId="urn:microsoft.com/office/officeart/2005/8/layout/vList2"/>
    <dgm:cxn modelId="{0450C981-29B1-4ECE-A132-0CE5567F9F67}" type="presParOf" srcId="{449B7159-9761-4B9A-82AB-A64216E4FC78}" destId="{1B4CBC0B-EBED-4A37-8D23-F00DBD05ABA3}" srcOrd="1" destOrd="0" presId="urn:microsoft.com/office/officeart/2005/8/layout/vList2"/>
    <dgm:cxn modelId="{B4578B5E-B5D7-4837-8217-4BA88CCA9209}" type="presParOf" srcId="{449B7159-9761-4B9A-82AB-A64216E4FC78}" destId="{C1994FD2-D106-46CF-B47A-2859A99A754C}" srcOrd="2" destOrd="0" presId="urn:microsoft.com/office/officeart/2005/8/layout/vList2"/>
    <dgm:cxn modelId="{7D07EAAB-5BE8-4A99-9F31-7FA204B3B028}" type="presParOf" srcId="{449B7159-9761-4B9A-82AB-A64216E4FC78}" destId="{6312B843-2DDE-4775-85D7-AFF1A8EB6666}" srcOrd="3" destOrd="0" presId="urn:microsoft.com/office/officeart/2005/8/layout/vList2"/>
    <dgm:cxn modelId="{836DB25A-F9F2-4F9E-B1E2-1EE99076B4FF}" type="presParOf" srcId="{449B7159-9761-4B9A-82AB-A64216E4FC78}" destId="{47F012F0-B8D4-4B02-91F1-9AAE05069B2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A8723B2-D74B-4222-8BA3-D96E7865C2C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DO"/>
        </a:p>
      </dgm:t>
    </dgm:pt>
    <dgm:pt modelId="{EFD4895D-BA8C-4673-80DE-40872CFD3F8E}">
      <dgm:prSet/>
      <dgm:spPr/>
      <dgm:t>
        <a:bodyPr/>
        <a:lstStyle/>
        <a:p>
          <a:r>
            <a:rPr lang="es-ES" b="1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Nuestro origen</a:t>
          </a:r>
          <a:endParaRPr lang="es-DO" b="1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720FDAC1-D012-4C82-B680-498B1D470B92}" type="parTrans" cxnId="{80CBD926-872D-49B6-8080-9EC2A4859414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DC0A83D3-6E75-46E6-85C9-81647E90629D}" type="sibTrans" cxnId="{80CBD926-872D-49B6-8080-9EC2A4859414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6C12DC6D-4B5C-4F2C-991C-574B55B0ADD8}">
      <dgm:prSet custT="1"/>
      <dgm:spPr/>
      <dgm:t>
        <a:bodyPr/>
        <a:lstStyle/>
        <a:p>
          <a:r>
            <a:rPr lang="es-ES" sz="24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Fundada en el año 2020, por </a:t>
          </a:r>
          <a:r>
            <a:rPr lang="es-ES" sz="2400" baseline="0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ANGEL REYES, </a:t>
          </a:r>
          <a:r>
            <a:rPr lang="es-ES" sz="24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como empresa dedicada a la consultoría TI.</a:t>
          </a:r>
          <a:endParaRPr lang="es-DO" sz="24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57C94CEB-3CF4-4DAE-9699-E54FE88127DC}" type="parTrans" cxnId="{3C26E546-ABF3-4961-83BA-5AD70F6A20D3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60779100-C49E-47DB-831C-274BAE63F676}" type="sibTrans" cxnId="{3C26E546-ABF3-4961-83BA-5AD70F6A20D3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896A1BC1-A299-4BF7-98DD-096044AC6584}" type="pres">
      <dgm:prSet presAssocID="{EA8723B2-D74B-4222-8BA3-D96E7865C2C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6050C5FA-77A1-4BBF-AE47-497A9FA7E31E}" type="pres">
      <dgm:prSet presAssocID="{EFD4895D-BA8C-4673-80DE-40872CFD3F8E}" presName="parentText" presStyleLbl="node1" presStyleIdx="0" presStyleCnt="1" custScaleY="60426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53D0310-ABE1-4963-B4B9-64D3F1489BBA}" type="pres">
      <dgm:prSet presAssocID="{EFD4895D-BA8C-4673-80DE-40872CFD3F8E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3AC08619-3B14-4C8D-A218-BC630F234D55}" type="presOf" srcId="{EA8723B2-D74B-4222-8BA3-D96E7865C2C4}" destId="{896A1BC1-A299-4BF7-98DD-096044AC6584}" srcOrd="0" destOrd="0" presId="urn:microsoft.com/office/officeart/2005/8/layout/vList2"/>
    <dgm:cxn modelId="{7AB23FD2-1702-494D-86C1-17674481ACFC}" type="presOf" srcId="{6C12DC6D-4B5C-4F2C-991C-574B55B0ADD8}" destId="{853D0310-ABE1-4963-B4B9-64D3F1489BBA}" srcOrd="0" destOrd="0" presId="urn:microsoft.com/office/officeart/2005/8/layout/vList2"/>
    <dgm:cxn modelId="{3C26E546-ABF3-4961-83BA-5AD70F6A20D3}" srcId="{EFD4895D-BA8C-4673-80DE-40872CFD3F8E}" destId="{6C12DC6D-4B5C-4F2C-991C-574B55B0ADD8}" srcOrd="0" destOrd="0" parTransId="{57C94CEB-3CF4-4DAE-9699-E54FE88127DC}" sibTransId="{60779100-C49E-47DB-831C-274BAE63F676}"/>
    <dgm:cxn modelId="{32A4A9A1-B58F-48F2-B80C-7BD1A31E9062}" type="presOf" srcId="{EFD4895D-BA8C-4673-80DE-40872CFD3F8E}" destId="{6050C5FA-77A1-4BBF-AE47-497A9FA7E31E}" srcOrd="0" destOrd="0" presId="urn:microsoft.com/office/officeart/2005/8/layout/vList2"/>
    <dgm:cxn modelId="{80CBD926-872D-49B6-8080-9EC2A4859414}" srcId="{EA8723B2-D74B-4222-8BA3-D96E7865C2C4}" destId="{EFD4895D-BA8C-4673-80DE-40872CFD3F8E}" srcOrd="0" destOrd="0" parTransId="{720FDAC1-D012-4C82-B680-498B1D470B92}" sibTransId="{DC0A83D3-6E75-46E6-85C9-81647E90629D}"/>
    <dgm:cxn modelId="{DBFB54EA-E7D3-43DE-B869-D1771B2841FC}" type="presParOf" srcId="{896A1BC1-A299-4BF7-98DD-096044AC6584}" destId="{6050C5FA-77A1-4BBF-AE47-497A9FA7E31E}" srcOrd="0" destOrd="0" presId="urn:microsoft.com/office/officeart/2005/8/layout/vList2"/>
    <dgm:cxn modelId="{71AAD12F-F86B-4F04-A9FC-BB21F1E5B3E7}" type="presParOf" srcId="{896A1BC1-A299-4BF7-98DD-096044AC6584}" destId="{853D0310-ABE1-4963-B4B9-64D3F1489BB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02D58FE-08C1-4B4B-B2EE-E57463FC706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DO"/>
        </a:p>
      </dgm:t>
    </dgm:pt>
    <dgm:pt modelId="{916190F4-4568-415A-B564-785CA775E918}">
      <dgm:prSet custT="1"/>
      <dgm:spPr>
        <a:solidFill>
          <a:srgbClr val="3494BA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 spcFirstLastPara="0" vert="horz" wrap="square" lIns="106680" tIns="106680" rIns="106680" bIns="106680" numCol="1" spcCol="1270" anchor="ctr" anchorCtr="0"/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baseline="0" dirty="0">
              <a:solidFill>
                <a:prstClr val="white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Evolución</a:t>
          </a:r>
          <a:endParaRPr lang="es-DO" sz="2800" b="1" kern="1200" baseline="0" dirty="0">
            <a:solidFill>
              <a:prstClr val="white"/>
            </a:solidFill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40F05612-50B2-43CB-9A7D-5A0676DFFF15}" type="parTrans" cxnId="{2D43D5FD-42A6-4AC7-92ED-3D5FD4E9B461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6D9856F3-777A-4C77-A116-B9D3E0F8C6ED}" type="sibTrans" cxnId="{2D43D5FD-42A6-4AC7-92ED-3D5FD4E9B461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5F18968D-4508-4BD5-87A3-0B17CC3C0D24}">
      <dgm:prSet custT="1"/>
      <dgm:spPr/>
      <dgm:t>
        <a:bodyPr/>
        <a:lstStyle/>
        <a:p>
          <a:r>
            <a:rPr lang="es-ES" sz="2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Expansión y diversificación de productos y servicios (2022)</a:t>
          </a:r>
          <a:endParaRPr lang="es-DO" sz="2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64F27E0D-52BB-42CC-BDCB-13C7822B9AFD}" type="parTrans" cxnId="{F4638A0D-741D-4562-AAB5-D7662C6C5BA7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682763B1-DFD2-4161-8858-F61E678B7822}" type="sibTrans" cxnId="{F4638A0D-741D-4562-AAB5-D7662C6C5BA7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6D55F6DA-42E3-49D0-9939-82FF878E315E}">
      <dgm:prSet custT="1"/>
      <dgm:spPr/>
      <dgm:t>
        <a:bodyPr/>
        <a:lstStyle/>
        <a:p>
          <a:r>
            <a:rPr lang="es-ES" sz="2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Alianzas estratégicas con proveedores B2B (2023).</a:t>
          </a:r>
          <a:endParaRPr lang="es-DO" sz="2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D1EB232D-28A5-405E-8CB5-882E677F9CF0}" type="parTrans" cxnId="{024180EA-601C-4EEC-8CE4-4D1FE6FD1824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16B41B1F-B68A-465A-BDE9-31BEA94777C0}" type="sibTrans" cxnId="{024180EA-601C-4EEC-8CE4-4D1FE6FD1824}">
      <dgm:prSet/>
      <dgm:spPr/>
      <dgm:t>
        <a:bodyPr/>
        <a:lstStyle/>
        <a:p>
          <a:endParaRPr lang="es-DO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7764031A-85C6-4E43-8B65-CA91223D18F0}">
      <dgm:prSet custT="1"/>
      <dgm:spPr/>
      <dgm:t>
        <a:bodyPr/>
        <a:lstStyle/>
        <a:p>
          <a:r>
            <a:rPr lang="es-ES" sz="2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Ampliación geográfica y del mercado nacional (2024 </a:t>
          </a:r>
          <a:endParaRPr lang="es-DO" sz="2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FB9F13E6-710A-4FE8-BF3F-BE1FAFDC970C}" type="parTrans" cxnId="{6E73A0D5-1DAB-4688-8169-A3EBDD4DE9D8}">
      <dgm:prSet/>
      <dgm:spPr/>
      <dgm:t>
        <a:bodyPr/>
        <a:lstStyle/>
        <a:p>
          <a:endParaRPr lang="es-ES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98580217-54E5-4C0A-99A6-2C836166B171}" type="sibTrans" cxnId="{6E73A0D5-1DAB-4688-8169-A3EBDD4DE9D8}">
      <dgm:prSet/>
      <dgm:spPr/>
      <dgm:t>
        <a:bodyPr/>
        <a:lstStyle/>
        <a:p>
          <a:endParaRPr lang="es-ES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7B077B65-408E-4E8F-A5A5-4A955AE88EF6}" type="pres">
      <dgm:prSet presAssocID="{A02D58FE-08C1-4B4B-B2EE-E57463FC706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3D4EFD84-BAC6-48A3-8A4F-3FBBBDFB6C3D}" type="pres">
      <dgm:prSet presAssocID="{916190F4-4568-415A-B564-785CA775E918}" presName="parentText" presStyleLbl="node1" presStyleIdx="0" presStyleCnt="1" custScaleY="61171" custLinFactNeighborX="445" custLinFactNeighborY="-15467">
        <dgm:presLayoutVars>
          <dgm:chMax val="0"/>
          <dgm:bulletEnabled val="1"/>
        </dgm:presLayoutVars>
      </dgm:prSet>
      <dgm:spPr>
        <a:xfrm>
          <a:off x="0" y="471259"/>
          <a:ext cx="10944785" cy="916096"/>
        </a:xfrm>
        <a:prstGeom prst="roundRect">
          <a:avLst/>
        </a:prstGeom>
      </dgm:spPr>
      <dgm:t>
        <a:bodyPr/>
        <a:lstStyle/>
        <a:p>
          <a:endParaRPr lang="es-ES"/>
        </a:p>
      </dgm:t>
    </dgm:pt>
    <dgm:pt modelId="{6F62E08C-F81C-4912-9F53-0407B93E1FE1}" type="pres">
      <dgm:prSet presAssocID="{916190F4-4568-415A-B564-785CA775E918}" presName="childText" presStyleLbl="revTx" presStyleIdx="0" presStyleCnt="1" custScaleY="98890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95C7AF0E-2194-4830-B161-58E58B752012}" type="presOf" srcId="{916190F4-4568-415A-B564-785CA775E918}" destId="{3D4EFD84-BAC6-48A3-8A4F-3FBBBDFB6C3D}" srcOrd="0" destOrd="0" presId="urn:microsoft.com/office/officeart/2005/8/layout/vList2"/>
    <dgm:cxn modelId="{00916508-2038-4B76-A596-0083CAE036DF}" type="presOf" srcId="{6D55F6DA-42E3-49D0-9939-82FF878E315E}" destId="{6F62E08C-F81C-4912-9F53-0407B93E1FE1}" srcOrd="0" destOrd="1" presId="urn:microsoft.com/office/officeart/2005/8/layout/vList2"/>
    <dgm:cxn modelId="{404381C6-F347-4FAB-8734-E303A395A1D7}" type="presOf" srcId="{7764031A-85C6-4E43-8B65-CA91223D18F0}" destId="{6F62E08C-F81C-4912-9F53-0407B93E1FE1}" srcOrd="0" destOrd="2" presId="urn:microsoft.com/office/officeart/2005/8/layout/vList2"/>
    <dgm:cxn modelId="{6E73A0D5-1DAB-4688-8169-A3EBDD4DE9D8}" srcId="{916190F4-4568-415A-B564-785CA775E918}" destId="{7764031A-85C6-4E43-8B65-CA91223D18F0}" srcOrd="2" destOrd="0" parTransId="{FB9F13E6-710A-4FE8-BF3F-BE1FAFDC970C}" sibTransId="{98580217-54E5-4C0A-99A6-2C836166B171}"/>
    <dgm:cxn modelId="{2D43D5FD-42A6-4AC7-92ED-3D5FD4E9B461}" srcId="{A02D58FE-08C1-4B4B-B2EE-E57463FC706F}" destId="{916190F4-4568-415A-B564-785CA775E918}" srcOrd="0" destOrd="0" parTransId="{40F05612-50B2-43CB-9A7D-5A0676DFFF15}" sibTransId="{6D9856F3-777A-4C77-A116-B9D3E0F8C6ED}"/>
    <dgm:cxn modelId="{024180EA-601C-4EEC-8CE4-4D1FE6FD1824}" srcId="{916190F4-4568-415A-B564-785CA775E918}" destId="{6D55F6DA-42E3-49D0-9939-82FF878E315E}" srcOrd="1" destOrd="0" parTransId="{D1EB232D-28A5-405E-8CB5-882E677F9CF0}" sibTransId="{16B41B1F-B68A-465A-BDE9-31BEA94777C0}"/>
    <dgm:cxn modelId="{1ADF2937-73A5-4904-B428-2E0B8976E221}" type="presOf" srcId="{A02D58FE-08C1-4B4B-B2EE-E57463FC706F}" destId="{7B077B65-408E-4E8F-A5A5-4A955AE88EF6}" srcOrd="0" destOrd="0" presId="urn:microsoft.com/office/officeart/2005/8/layout/vList2"/>
    <dgm:cxn modelId="{B6408FC2-9EC9-4B9E-92E3-616C7B85EA79}" type="presOf" srcId="{5F18968D-4508-4BD5-87A3-0B17CC3C0D24}" destId="{6F62E08C-F81C-4912-9F53-0407B93E1FE1}" srcOrd="0" destOrd="0" presId="urn:microsoft.com/office/officeart/2005/8/layout/vList2"/>
    <dgm:cxn modelId="{F4638A0D-741D-4562-AAB5-D7662C6C5BA7}" srcId="{916190F4-4568-415A-B564-785CA775E918}" destId="{5F18968D-4508-4BD5-87A3-0B17CC3C0D24}" srcOrd="0" destOrd="0" parTransId="{64F27E0D-52BB-42CC-BDCB-13C7822B9AFD}" sibTransId="{682763B1-DFD2-4161-8858-F61E678B7822}"/>
    <dgm:cxn modelId="{FE3A1267-AD66-448E-B090-0A181BE69D06}" type="presParOf" srcId="{7B077B65-408E-4E8F-A5A5-4A955AE88EF6}" destId="{3D4EFD84-BAC6-48A3-8A4F-3FBBBDFB6C3D}" srcOrd="0" destOrd="0" presId="urn:microsoft.com/office/officeart/2005/8/layout/vList2"/>
    <dgm:cxn modelId="{7E815E18-FD7D-4D45-B2BB-4EAE28A4FFBF}" type="presParOf" srcId="{7B077B65-408E-4E8F-A5A5-4A955AE88EF6}" destId="{6F62E08C-F81C-4912-9F53-0407B93E1FE1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B759AF3-B6BB-4072-930F-0FE002ADC07C}" type="doc">
      <dgm:prSet loTypeId="urn:microsoft.com/office/officeart/2005/8/layout/chevron2" loCatId="process" qsTypeId="urn:microsoft.com/office/officeart/2005/8/quickstyle/3d1" qsCatId="3D" csTypeId="urn:microsoft.com/office/officeart/2005/8/colors/accent2_2" csCatId="accent2" phldr="1"/>
      <dgm:spPr/>
      <dgm:t>
        <a:bodyPr/>
        <a:lstStyle/>
        <a:p>
          <a:endParaRPr lang="es-ES"/>
        </a:p>
      </dgm:t>
    </dgm:pt>
    <dgm:pt modelId="{E820D92D-6C30-4F64-BA7E-FFB8939E7E96}">
      <dgm:prSet custT="1"/>
      <dgm:spPr/>
      <dgm:t>
        <a:bodyPr anchor="b"/>
        <a:lstStyle/>
        <a:p>
          <a:r>
            <a:rPr lang="es-ES" sz="2400" b="1" baseline="0" dirty="0">
              <a:solidFill>
                <a:srgbClr val="041147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Misión</a:t>
          </a:r>
          <a:endParaRPr lang="es-ES" sz="1800" b="1" dirty="0">
            <a:solidFill>
              <a:srgbClr val="041147"/>
            </a:solidFill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8602EBDD-EC7D-416C-B91A-7222DD5E5728}" type="parTrans" cxnId="{1569A9BA-EAF1-4F77-8C26-7026B2793A65}">
      <dgm:prSet/>
      <dgm:spPr/>
      <dgm:t>
        <a:bodyPr/>
        <a:lstStyle/>
        <a:p>
          <a:endParaRPr lang="es-ES" sz="180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4C1886DD-1481-4100-892D-FE15D03EDA94}" type="sibTrans" cxnId="{1569A9BA-EAF1-4F77-8C26-7026B2793A65}">
      <dgm:prSet/>
      <dgm:spPr/>
      <dgm:t>
        <a:bodyPr/>
        <a:lstStyle/>
        <a:p>
          <a:endParaRPr lang="es-ES" sz="180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2F4EC592-382F-49BD-A3D9-FC4ADBD5A7F2}">
      <dgm:prSet custT="1"/>
      <dgm:spPr/>
      <dgm:t>
        <a:bodyPr/>
        <a:lstStyle/>
        <a:p>
          <a:r>
            <a:rPr lang="es-ES" sz="14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"Facilitar y optimizar los procesos de adquisición de bienes y servicios para empresas de todos los tamaños, proporcionando soluciones tecnológicas avanzadas que aseguren la eficiencia, transparencia y control en cada etapa del ciclo de compras."</a:t>
          </a:r>
          <a:endParaRPr lang="es-ES" sz="14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5B3079F4-885F-4ED1-89BB-D173598E38DC}" type="parTrans" cxnId="{ECC18D24-8C4B-4983-8AEE-A4AAAEAC772A}">
      <dgm:prSet/>
      <dgm:spPr/>
      <dgm:t>
        <a:bodyPr/>
        <a:lstStyle/>
        <a:p>
          <a:endParaRPr lang="es-ES"/>
        </a:p>
      </dgm:t>
    </dgm:pt>
    <dgm:pt modelId="{DBD7D628-CEED-4884-8638-AE9C4A994FC6}" type="sibTrans" cxnId="{ECC18D24-8C4B-4983-8AEE-A4AAAEAC772A}">
      <dgm:prSet/>
      <dgm:spPr/>
      <dgm:t>
        <a:bodyPr/>
        <a:lstStyle/>
        <a:p>
          <a:endParaRPr lang="es-ES"/>
        </a:p>
      </dgm:t>
    </dgm:pt>
    <dgm:pt modelId="{12BDD581-6B65-4AD0-AE03-7B6F85ACB6CA}" type="pres">
      <dgm:prSet presAssocID="{7B759AF3-B6BB-4072-930F-0FE002ADC07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B768E527-F16F-4626-B1E8-FEA3A43EFF47}" type="pres">
      <dgm:prSet presAssocID="{E820D92D-6C30-4F64-BA7E-FFB8939E7E96}" presName="composite" presStyleCnt="0"/>
      <dgm:spPr/>
    </dgm:pt>
    <dgm:pt modelId="{2358AE49-7784-4188-B6D3-D36277B33E15}" type="pres">
      <dgm:prSet presAssocID="{E820D92D-6C30-4F64-BA7E-FFB8939E7E96}" presName="parentText" presStyleLbl="alignNode1" presStyleIdx="0" presStyleCnt="1" custScaleX="100559" custLinFactNeighborY="-3764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06EE990-4B75-4E62-BC41-CC405ED00D07}" type="pres">
      <dgm:prSet presAssocID="{E820D92D-6C30-4F64-BA7E-FFB8939E7E96}" presName="descendantText" presStyleLbl="alignAcc1" presStyleIdx="0" presStyleCnt="1" custLinFactNeighborX="0" custLinFactNeighborY="1628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ECC18D24-8C4B-4983-8AEE-A4AAAEAC772A}" srcId="{E820D92D-6C30-4F64-BA7E-FFB8939E7E96}" destId="{2F4EC592-382F-49BD-A3D9-FC4ADBD5A7F2}" srcOrd="0" destOrd="0" parTransId="{5B3079F4-885F-4ED1-89BB-D173598E38DC}" sibTransId="{DBD7D628-CEED-4884-8638-AE9C4A994FC6}"/>
    <dgm:cxn modelId="{1569A9BA-EAF1-4F77-8C26-7026B2793A65}" srcId="{7B759AF3-B6BB-4072-930F-0FE002ADC07C}" destId="{E820D92D-6C30-4F64-BA7E-FFB8939E7E96}" srcOrd="0" destOrd="0" parTransId="{8602EBDD-EC7D-416C-B91A-7222DD5E5728}" sibTransId="{4C1886DD-1481-4100-892D-FE15D03EDA94}"/>
    <dgm:cxn modelId="{744053A0-6CD4-42A1-92CB-107B9990B823}" type="presOf" srcId="{7B759AF3-B6BB-4072-930F-0FE002ADC07C}" destId="{12BDD581-6B65-4AD0-AE03-7B6F85ACB6CA}" srcOrd="0" destOrd="0" presId="urn:microsoft.com/office/officeart/2005/8/layout/chevron2"/>
    <dgm:cxn modelId="{79CD5314-C718-4D13-B99D-C4F30D428798}" type="presOf" srcId="{2F4EC592-382F-49BD-A3D9-FC4ADBD5A7F2}" destId="{106EE990-4B75-4E62-BC41-CC405ED00D07}" srcOrd="0" destOrd="0" presId="urn:microsoft.com/office/officeart/2005/8/layout/chevron2"/>
    <dgm:cxn modelId="{D531A3BA-C1FF-40BC-A819-FD9421DE7A39}" type="presOf" srcId="{E820D92D-6C30-4F64-BA7E-FFB8939E7E96}" destId="{2358AE49-7784-4188-B6D3-D36277B33E15}" srcOrd="0" destOrd="0" presId="urn:microsoft.com/office/officeart/2005/8/layout/chevron2"/>
    <dgm:cxn modelId="{48326195-E992-4109-888C-0E828FDA01A5}" type="presParOf" srcId="{12BDD581-6B65-4AD0-AE03-7B6F85ACB6CA}" destId="{B768E527-F16F-4626-B1E8-FEA3A43EFF47}" srcOrd="0" destOrd="0" presId="urn:microsoft.com/office/officeart/2005/8/layout/chevron2"/>
    <dgm:cxn modelId="{B6E6B499-8873-42BE-9CB5-F92DEE00C5E2}" type="presParOf" srcId="{B768E527-F16F-4626-B1E8-FEA3A43EFF47}" destId="{2358AE49-7784-4188-B6D3-D36277B33E15}" srcOrd="0" destOrd="0" presId="urn:microsoft.com/office/officeart/2005/8/layout/chevron2"/>
    <dgm:cxn modelId="{36F62857-648D-464C-8BBE-28C9582059C4}" type="presParOf" srcId="{B768E527-F16F-4626-B1E8-FEA3A43EFF47}" destId="{106EE990-4B75-4E62-BC41-CC405ED00D0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B759AF3-B6BB-4072-930F-0FE002ADC07C}" type="doc">
      <dgm:prSet loTypeId="urn:microsoft.com/office/officeart/2005/8/layout/chevron2" loCatId="process" qsTypeId="urn:microsoft.com/office/officeart/2005/8/quickstyle/3d1" qsCatId="3D" csTypeId="urn:microsoft.com/office/officeart/2005/8/colors/accent2_2" csCatId="accent2" phldr="1"/>
      <dgm:spPr/>
      <dgm:t>
        <a:bodyPr/>
        <a:lstStyle/>
        <a:p>
          <a:endParaRPr lang="es-ES"/>
        </a:p>
      </dgm:t>
    </dgm:pt>
    <dgm:pt modelId="{E820D92D-6C30-4F64-BA7E-FFB8939E7E96}">
      <dgm:prSet custT="1"/>
      <dgm:spPr/>
      <dgm:t>
        <a:bodyPr anchor="b"/>
        <a:lstStyle/>
        <a:p>
          <a:r>
            <a:rPr lang="es-ES" sz="2400" b="1" baseline="0" dirty="0">
              <a:solidFill>
                <a:srgbClr val="041147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Visión</a:t>
          </a:r>
          <a:endParaRPr lang="es-ES" sz="1600" b="1" dirty="0">
            <a:solidFill>
              <a:srgbClr val="041147"/>
            </a:solidFill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8602EBDD-EC7D-416C-B91A-7222DD5E5728}" type="parTrans" cxnId="{1569A9BA-EAF1-4F77-8C26-7026B2793A65}">
      <dgm:prSet/>
      <dgm:spPr/>
      <dgm:t>
        <a:bodyPr/>
        <a:lstStyle/>
        <a:p>
          <a:endParaRPr lang="es-ES" sz="160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4C1886DD-1481-4100-892D-FE15D03EDA94}" type="sibTrans" cxnId="{1569A9BA-EAF1-4F77-8C26-7026B2793A65}">
      <dgm:prSet/>
      <dgm:spPr/>
      <dgm:t>
        <a:bodyPr/>
        <a:lstStyle/>
        <a:p>
          <a:endParaRPr lang="es-ES" sz="160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BF01D2E2-92E9-446F-8922-4276A9BE647C}">
      <dgm:prSet custT="1"/>
      <dgm:spPr/>
      <dgm:t>
        <a:bodyPr/>
        <a:lstStyle/>
        <a:p>
          <a:r>
            <a:rPr lang="es-ES" sz="1800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"Ser la empresa líder en soluciones de gestión de compras en Latinoamérica, reconocida por nuestra innovación, confiabilidad y compromiso con el éxito de nuestros clientes."</a:t>
          </a:r>
          <a:endParaRPr lang="es-ES" sz="18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21B27C1D-9335-4F99-A553-B9123DA33C36}" type="parTrans" cxnId="{B2B59DB7-9B87-4E0C-B50B-0573AF3E802D}">
      <dgm:prSet/>
      <dgm:spPr/>
      <dgm:t>
        <a:bodyPr/>
        <a:lstStyle/>
        <a:p>
          <a:endParaRPr lang="es-ES" sz="160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17596068-4F79-4573-8A9E-8ECEB1B182DB}" type="sibTrans" cxnId="{B2B59DB7-9B87-4E0C-B50B-0573AF3E802D}">
      <dgm:prSet/>
      <dgm:spPr/>
      <dgm:t>
        <a:bodyPr/>
        <a:lstStyle/>
        <a:p>
          <a:endParaRPr lang="es-ES" sz="160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12BDD581-6B65-4AD0-AE03-7B6F85ACB6CA}" type="pres">
      <dgm:prSet presAssocID="{7B759AF3-B6BB-4072-930F-0FE002ADC07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B768E527-F16F-4626-B1E8-FEA3A43EFF47}" type="pres">
      <dgm:prSet presAssocID="{E820D92D-6C30-4F64-BA7E-FFB8939E7E96}" presName="composite" presStyleCnt="0"/>
      <dgm:spPr/>
    </dgm:pt>
    <dgm:pt modelId="{2358AE49-7784-4188-B6D3-D36277B33E15}" type="pres">
      <dgm:prSet presAssocID="{E820D92D-6C30-4F64-BA7E-FFB8939E7E96}" presName="parentText" presStyleLbl="alignNode1" presStyleIdx="0" presStyleCnt="1" custAng="0" custScaleX="93317" custLinFactNeighborX="-10874" custLinFactNeighborY="-8534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06EE990-4B75-4E62-BC41-CC405ED00D07}" type="pres">
      <dgm:prSet presAssocID="{E820D92D-6C30-4F64-BA7E-FFB8939E7E96}" presName="descendantText" presStyleLbl="alignAcc1" presStyleIdx="0" presStyleCnt="1" custLinFactNeighborX="10507" custLinFactNeighborY="-3780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B2B59DB7-9B87-4E0C-B50B-0573AF3E802D}" srcId="{E820D92D-6C30-4F64-BA7E-FFB8939E7E96}" destId="{BF01D2E2-92E9-446F-8922-4276A9BE647C}" srcOrd="0" destOrd="0" parTransId="{21B27C1D-9335-4F99-A553-B9123DA33C36}" sibTransId="{17596068-4F79-4573-8A9E-8ECEB1B182DB}"/>
    <dgm:cxn modelId="{744053A0-6CD4-42A1-92CB-107B9990B823}" type="presOf" srcId="{7B759AF3-B6BB-4072-930F-0FE002ADC07C}" destId="{12BDD581-6B65-4AD0-AE03-7B6F85ACB6CA}" srcOrd="0" destOrd="0" presId="urn:microsoft.com/office/officeart/2005/8/layout/chevron2"/>
    <dgm:cxn modelId="{1569A9BA-EAF1-4F77-8C26-7026B2793A65}" srcId="{7B759AF3-B6BB-4072-930F-0FE002ADC07C}" destId="{E820D92D-6C30-4F64-BA7E-FFB8939E7E96}" srcOrd="0" destOrd="0" parTransId="{8602EBDD-EC7D-416C-B91A-7222DD5E5728}" sibTransId="{4C1886DD-1481-4100-892D-FE15D03EDA94}"/>
    <dgm:cxn modelId="{D531A3BA-C1FF-40BC-A819-FD9421DE7A39}" type="presOf" srcId="{E820D92D-6C30-4F64-BA7E-FFB8939E7E96}" destId="{2358AE49-7784-4188-B6D3-D36277B33E15}" srcOrd="0" destOrd="0" presId="urn:microsoft.com/office/officeart/2005/8/layout/chevron2"/>
    <dgm:cxn modelId="{85EFF84C-7B13-4074-A938-697A156C9891}" type="presOf" srcId="{BF01D2E2-92E9-446F-8922-4276A9BE647C}" destId="{106EE990-4B75-4E62-BC41-CC405ED00D07}" srcOrd="0" destOrd="0" presId="urn:microsoft.com/office/officeart/2005/8/layout/chevron2"/>
    <dgm:cxn modelId="{48326195-E992-4109-888C-0E828FDA01A5}" type="presParOf" srcId="{12BDD581-6B65-4AD0-AE03-7B6F85ACB6CA}" destId="{B768E527-F16F-4626-B1E8-FEA3A43EFF47}" srcOrd="0" destOrd="0" presId="urn:microsoft.com/office/officeart/2005/8/layout/chevron2"/>
    <dgm:cxn modelId="{B6E6B499-8873-42BE-9CB5-F92DEE00C5E2}" type="presParOf" srcId="{B768E527-F16F-4626-B1E8-FEA3A43EFF47}" destId="{2358AE49-7784-4188-B6D3-D36277B33E15}" srcOrd="0" destOrd="0" presId="urn:microsoft.com/office/officeart/2005/8/layout/chevron2"/>
    <dgm:cxn modelId="{36F62857-648D-464C-8BBE-28C9582059C4}" type="presParOf" srcId="{B768E527-F16F-4626-B1E8-FEA3A43EFF47}" destId="{106EE990-4B75-4E62-BC41-CC405ED00D0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A82C3E0-EB05-4D6F-891C-6A2733520EF4}" type="doc">
      <dgm:prSet loTypeId="urn:microsoft.com/office/officeart/2005/8/layout/radial6" loCatId="cycle" qsTypeId="urn:microsoft.com/office/officeart/2005/8/quickstyle/simple4" qsCatId="simple" csTypeId="urn:microsoft.com/office/officeart/2005/8/colors/accent1_1" csCatId="accent1" phldr="1"/>
      <dgm:spPr/>
      <dgm:t>
        <a:bodyPr/>
        <a:lstStyle/>
        <a:p>
          <a:endParaRPr lang="es-ES"/>
        </a:p>
      </dgm:t>
    </dgm:pt>
    <dgm:pt modelId="{2E9DB3B6-BB8D-47D3-B382-CFAFAB08E7C5}">
      <dgm:prSet phldrT="[Texto]" custT="1"/>
      <dgm:spPr/>
      <dgm:t>
        <a:bodyPr/>
        <a:lstStyle/>
        <a:p>
          <a:r>
            <a:rPr lang="es-ES" sz="2800" b="1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Valores</a:t>
          </a:r>
        </a:p>
      </dgm:t>
    </dgm:pt>
    <dgm:pt modelId="{0383139F-B93E-4B8A-9053-8360C0547A4C}" type="parTrans" cxnId="{17A42844-E51F-4818-A5E0-48F636C143E9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9C8C7128-C498-4479-8EB2-BE3F5DDEFA71}" type="sibTrans" cxnId="{17A42844-E51F-4818-A5E0-48F636C143E9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96ED4041-C0B2-4FCF-9652-83C94459C246}">
      <dgm:prSet phldrT="[Texto]" custT="1"/>
      <dgm:spPr/>
      <dgm:t>
        <a:bodyPr/>
        <a:lstStyle/>
        <a:p>
          <a:r>
            <a:rPr lang="es-ES" sz="1400" b="1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Excelencia</a:t>
          </a:r>
        </a:p>
      </dgm:t>
    </dgm:pt>
    <dgm:pt modelId="{322D5FF8-BBC3-48CB-A884-A95F067EB0E4}" type="parTrans" cxnId="{24C1AA66-8319-4E35-AC8E-577339BB0A48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171A40BC-44DB-4DEF-8C19-5AF9B8D6022C}" type="sibTrans" cxnId="{24C1AA66-8319-4E35-AC8E-577339BB0A48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9DB39A84-CBFA-4FA7-A2C1-54F23BDB296D}">
      <dgm:prSet phldrT="[Texto]" custT="1"/>
      <dgm:spPr/>
      <dgm:t>
        <a:bodyPr/>
        <a:lstStyle/>
        <a:p>
          <a:r>
            <a:rPr lang="es-ES" sz="1400" b="1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Innovación</a:t>
          </a:r>
        </a:p>
      </dgm:t>
    </dgm:pt>
    <dgm:pt modelId="{40AC000F-4232-4D17-8456-7C74024AB65F}" type="parTrans" cxnId="{D4BC4E02-2251-47C4-95B0-C6B9BFF82735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8DFF8340-217C-4958-8B93-F30B27A4D978}" type="sibTrans" cxnId="{D4BC4E02-2251-47C4-95B0-C6B9BFF82735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F7D57F0A-BD61-4540-BFA9-960D24AAB12E}">
      <dgm:prSet phldrT="[Texto]" custT="1"/>
      <dgm:spPr/>
      <dgm:t>
        <a:bodyPr/>
        <a:lstStyle/>
        <a:p>
          <a:r>
            <a:rPr lang="es-ES" sz="1400" b="1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Desarrollo</a:t>
          </a:r>
          <a:endParaRPr lang="es-ES" sz="1400" b="1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B51655F4-761D-4117-B78E-625D46DD324D}" type="parTrans" cxnId="{170641AA-A0A3-45CA-8054-FCA009328590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DDABE885-BB65-48A2-B4F0-5EC642D6C291}" type="sibTrans" cxnId="{170641AA-A0A3-45CA-8054-FCA009328590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4697C2BB-EEB2-4DBD-B26B-7DD421E1C4BE}">
      <dgm:prSet phldrT="[Texto]" custT="1"/>
      <dgm:spPr/>
      <dgm:t>
        <a:bodyPr/>
        <a:lstStyle/>
        <a:p>
          <a:r>
            <a:rPr lang="es-ES" sz="1400" b="1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Integridad</a:t>
          </a:r>
        </a:p>
      </dgm:t>
    </dgm:pt>
    <dgm:pt modelId="{FC87094F-7315-42A5-B9B0-A227EE6810CE}" type="parTrans" cxnId="{F8D64F99-BA78-4995-82A7-DF0873889726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5D4933A2-E5B9-4BA5-B3DB-878448E12454}" type="sibTrans" cxnId="{F8D64F99-BA78-4995-82A7-DF0873889726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A0DD5195-2788-4E06-86C6-837E82F2655D}">
      <dgm:prSet phldrT="[Texto]" custT="1"/>
      <dgm:spPr/>
      <dgm:t>
        <a:bodyPr/>
        <a:lstStyle/>
        <a:p>
          <a:r>
            <a:rPr lang="es-ES" sz="1400" b="1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Empatía</a:t>
          </a:r>
        </a:p>
      </dgm:t>
    </dgm:pt>
    <dgm:pt modelId="{FAC73E9D-B05C-4D58-97D1-9D92C254A839}" type="parTrans" cxnId="{957AC2CE-4687-4655-BC2D-0683C135E85F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1D0A2741-923C-4DD8-BBFB-0B2B64C1D086}" type="sibTrans" cxnId="{957AC2CE-4687-4655-BC2D-0683C135E85F}">
      <dgm:prSet/>
      <dgm:spPr/>
      <dgm:t>
        <a:bodyPr/>
        <a:lstStyle/>
        <a:p>
          <a:endParaRPr lang="es-ES" sz="2000" b="1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gm:t>
    </dgm:pt>
    <dgm:pt modelId="{38853D36-7B45-4DB8-B69F-35C877EBDE90}" type="pres">
      <dgm:prSet presAssocID="{0A82C3E0-EB05-4D6F-891C-6A2733520EF4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F614C577-1AA4-463C-9EB3-00D37FC815AF}" type="pres">
      <dgm:prSet presAssocID="{2E9DB3B6-BB8D-47D3-B382-CFAFAB08E7C5}" presName="centerShape" presStyleLbl="node0" presStyleIdx="0" presStyleCnt="1"/>
      <dgm:spPr/>
      <dgm:t>
        <a:bodyPr/>
        <a:lstStyle/>
        <a:p>
          <a:endParaRPr lang="es-ES"/>
        </a:p>
      </dgm:t>
    </dgm:pt>
    <dgm:pt modelId="{CCD2F03D-D533-43E7-B335-132683D2AE35}" type="pres">
      <dgm:prSet presAssocID="{96ED4041-C0B2-4FCF-9652-83C94459C246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91E5D69-B803-4DDF-911B-36BF056E81BA}" type="pres">
      <dgm:prSet presAssocID="{96ED4041-C0B2-4FCF-9652-83C94459C246}" presName="dummy" presStyleCnt="0"/>
      <dgm:spPr/>
    </dgm:pt>
    <dgm:pt modelId="{688F9877-C0D2-4B3D-9744-216AE25506E4}" type="pres">
      <dgm:prSet presAssocID="{171A40BC-44DB-4DEF-8C19-5AF9B8D6022C}" presName="sibTrans" presStyleLbl="sibTrans2D1" presStyleIdx="0" presStyleCnt="5"/>
      <dgm:spPr/>
      <dgm:t>
        <a:bodyPr/>
        <a:lstStyle/>
        <a:p>
          <a:endParaRPr lang="es-ES"/>
        </a:p>
      </dgm:t>
    </dgm:pt>
    <dgm:pt modelId="{6333277F-25EC-434E-8962-5A983BC14052}" type="pres">
      <dgm:prSet presAssocID="{9DB39A84-CBFA-4FA7-A2C1-54F23BDB296D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272DE53-724E-4179-8ABF-3916CE452B36}" type="pres">
      <dgm:prSet presAssocID="{9DB39A84-CBFA-4FA7-A2C1-54F23BDB296D}" presName="dummy" presStyleCnt="0"/>
      <dgm:spPr/>
    </dgm:pt>
    <dgm:pt modelId="{5BFB044F-F02E-4D99-8F25-15BB01BA31D8}" type="pres">
      <dgm:prSet presAssocID="{8DFF8340-217C-4958-8B93-F30B27A4D978}" presName="sibTrans" presStyleLbl="sibTrans2D1" presStyleIdx="1" presStyleCnt="5"/>
      <dgm:spPr/>
      <dgm:t>
        <a:bodyPr/>
        <a:lstStyle/>
        <a:p>
          <a:endParaRPr lang="es-ES"/>
        </a:p>
      </dgm:t>
    </dgm:pt>
    <dgm:pt modelId="{A476327C-CAA8-4F4C-B8FC-673DBFC32FE9}" type="pres">
      <dgm:prSet presAssocID="{F7D57F0A-BD61-4540-BFA9-960D24AAB12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F8EEF1C-44D8-4ED3-A185-F26979CFDE94}" type="pres">
      <dgm:prSet presAssocID="{F7D57F0A-BD61-4540-BFA9-960D24AAB12E}" presName="dummy" presStyleCnt="0"/>
      <dgm:spPr/>
    </dgm:pt>
    <dgm:pt modelId="{97B2043A-D59D-400C-96B7-28CAF5056064}" type="pres">
      <dgm:prSet presAssocID="{DDABE885-BB65-48A2-B4F0-5EC642D6C291}" presName="sibTrans" presStyleLbl="sibTrans2D1" presStyleIdx="2" presStyleCnt="5"/>
      <dgm:spPr/>
      <dgm:t>
        <a:bodyPr/>
        <a:lstStyle/>
        <a:p>
          <a:endParaRPr lang="es-ES"/>
        </a:p>
      </dgm:t>
    </dgm:pt>
    <dgm:pt modelId="{A1475D57-ADAE-49D5-96F5-FC4DB62A747B}" type="pres">
      <dgm:prSet presAssocID="{4697C2BB-EEB2-4DBD-B26B-7DD421E1C4BE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D161A0D-E28B-44F2-8C8C-6E906AB49FB2}" type="pres">
      <dgm:prSet presAssocID="{4697C2BB-EEB2-4DBD-B26B-7DD421E1C4BE}" presName="dummy" presStyleCnt="0"/>
      <dgm:spPr/>
    </dgm:pt>
    <dgm:pt modelId="{C492E103-0661-43CC-AA1A-C0E763F9AE8E}" type="pres">
      <dgm:prSet presAssocID="{5D4933A2-E5B9-4BA5-B3DB-878448E12454}" presName="sibTrans" presStyleLbl="sibTrans2D1" presStyleIdx="3" presStyleCnt="5"/>
      <dgm:spPr/>
      <dgm:t>
        <a:bodyPr/>
        <a:lstStyle/>
        <a:p>
          <a:endParaRPr lang="es-ES"/>
        </a:p>
      </dgm:t>
    </dgm:pt>
    <dgm:pt modelId="{2B1A447E-002E-43E8-A658-A0333C6F6F8B}" type="pres">
      <dgm:prSet presAssocID="{A0DD5195-2788-4E06-86C6-837E82F2655D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A6C98AD-27A0-4B28-B1EC-6EB63A9D9165}" type="pres">
      <dgm:prSet presAssocID="{A0DD5195-2788-4E06-86C6-837E82F2655D}" presName="dummy" presStyleCnt="0"/>
      <dgm:spPr/>
    </dgm:pt>
    <dgm:pt modelId="{81315C12-598B-4DBE-B1E4-E51026293B9E}" type="pres">
      <dgm:prSet presAssocID="{1D0A2741-923C-4DD8-BBFB-0B2B64C1D086}" presName="sibTrans" presStyleLbl="sibTrans2D1" presStyleIdx="4" presStyleCnt="5"/>
      <dgm:spPr/>
      <dgm:t>
        <a:bodyPr/>
        <a:lstStyle/>
        <a:p>
          <a:endParaRPr lang="es-ES"/>
        </a:p>
      </dgm:t>
    </dgm:pt>
  </dgm:ptLst>
  <dgm:cxnLst>
    <dgm:cxn modelId="{0D01B7A6-2B54-4E8C-889F-38143801D07E}" type="presOf" srcId="{5D4933A2-E5B9-4BA5-B3DB-878448E12454}" destId="{C492E103-0661-43CC-AA1A-C0E763F9AE8E}" srcOrd="0" destOrd="0" presId="urn:microsoft.com/office/officeart/2005/8/layout/radial6"/>
    <dgm:cxn modelId="{56B32EED-6CC2-4381-93E7-396C111DA95D}" type="presOf" srcId="{A0DD5195-2788-4E06-86C6-837E82F2655D}" destId="{2B1A447E-002E-43E8-A658-A0333C6F6F8B}" srcOrd="0" destOrd="0" presId="urn:microsoft.com/office/officeart/2005/8/layout/radial6"/>
    <dgm:cxn modelId="{CC184C8E-DC11-49BD-80EA-20F6EE69B5A0}" type="presOf" srcId="{171A40BC-44DB-4DEF-8C19-5AF9B8D6022C}" destId="{688F9877-C0D2-4B3D-9744-216AE25506E4}" srcOrd="0" destOrd="0" presId="urn:microsoft.com/office/officeart/2005/8/layout/radial6"/>
    <dgm:cxn modelId="{643A89CB-41CF-499C-9516-A04BF1896816}" type="presOf" srcId="{9DB39A84-CBFA-4FA7-A2C1-54F23BDB296D}" destId="{6333277F-25EC-434E-8962-5A983BC14052}" srcOrd="0" destOrd="0" presId="urn:microsoft.com/office/officeart/2005/8/layout/radial6"/>
    <dgm:cxn modelId="{170641AA-A0A3-45CA-8054-FCA009328590}" srcId="{2E9DB3B6-BB8D-47D3-B382-CFAFAB08E7C5}" destId="{F7D57F0A-BD61-4540-BFA9-960D24AAB12E}" srcOrd="2" destOrd="0" parTransId="{B51655F4-761D-4117-B78E-625D46DD324D}" sibTransId="{DDABE885-BB65-48A2-B4F0-5EC642D6C291}"/>
    <dgm:cxn modelId="{83117314-E361-47EB-A505-28087490CB95}" type="presOf" srcId="{2E9DB3B6-BB8D-47D3-B382-CFAFAB08E7C5}" destId="{F614C577-1AA4-463C-9EB3-00D37FC815AF}" srcOrd="0" destOrd="0" presId="urn:microsoft.com/office/officeart/2005/8/layout/radial6"/>
    <dgm:cxn modelId="{3AD7609B-AF39-441D-80A0-507EEDA0C696}" type="presOf" srcId="{0A82C3E0-EB05-4D6F-891C-6A2733520EF4}" destId="{38853D36-7B45-4DB8-B69F-35C877EBDE90}" srcOrd="0" destOrd="0" presId="urn:microsoft.com/office/officeart/2005/8/layout/radial6"/>
    <dgm:cxn modelId="{6365C849-F32D-4397-BD69-FBE70F989207}" type="presOf" srcId="{DDABE885-BB65-48A2-B4F0-5EC642D6C291}" destId="{97B2043A-D59D-400C-96B7-28CAF5056064}" srcOrd="0" destOrd="0" presId="urn:microsoft.com/office/officeart/2005/8/layout/radial6"/>
    <dgm:cxn modelId="{D8D97C06-578A-473B-9DC4-8175AB9B144F}" type="presOf" srcId="{96ED4041-C0B2-4FCF-9652-83C94459C246}" destId="{CCD2F03D-D533-43E7-B335-132683D2AE35}" srcOrd="0" destOrd="0" presId="urn:microsoft.com/office/officeart/2005/8/layout/radial6"/>
    <dgm:cxn modelId="{957AC2CE-4687-4655-BC2D-0683C135E85F}" srcId="{2E9DB3B6-BB8D-47D3-B382-CFAFAB08E7C5}" destId="{A0DD5195-2788-4E06-86C6-837E82F2655D}" srcOrd="4" destOrd="0" parTransId="{FAC73E9D-B05C-4D58-97D1-9D92C254A839}" sibTransId="{1D0A2741-923C-4DD8-BBFB-0B2B64C1D086}"/>
    <dgm:cxn modelId="{D4BC4E02-2251-47C4-95B0-C6B9BFF82735}" srcId="{2E9DB3B6-BB8D-47D3-B382-CFAFAB08E7C5}" destId="{9DB39A84-CBFA-4FA7-A2C1-54F23BDB296D}" srcOrd="1" destOrd="0" parTransId="{40AC000F-4232-4D17-8456-7C74024AB65F}" sibTransId="{8DFF8340-217C-4958-8B93-F30B27A4D978}"/>
    <dgm:cxn modelId="{FA3D7A84-3451-4E42-B7A5-4D9ADC908FC6}" type="presOf" srcId="{1D0A2741-923C-4DD8-BBFB-0B2B64C1D086}" destId="{81315C12-598B-4DBE-B1E4-E51026293B9E}" srcOrd="0" destOrd="0" presId="urn:microsoft.com/office/officeart/2005/8/layout/radial6"/>
    <dgm:cxn modelId="{363F4554-B49D-4D7C-9A96-97A0B2FBBD0C}" type="presOf" srcId="{4697C2BB-EEB2-4DBD-B26B-7DD421E1C4BE}" destId="{A1475D57-ADAE-49D5-96F5-FC4DB62A747B}" srcOrd="0" destOrd="0" presId="urn:microsoft.com/office/officeart/2005/8/layout/radial6"/>
    <dgm:cxn modelId="{F8D64F99-BA78-4995-82A7-DF0873889726}" srcId="{2E9DB3B6-BB8D-47D3-B382-CFAFAB08E7C5}" destId="{4697C2BB-EEB2-4DBD-B26B-7DD421E1C4BE}" srcOrd="3" destOrd="0" parTransId="{FC87094F-7315-42A5-B9B0-A227EE6810CE}" sibTransId="{5D4933A2-E5B9-4BA5-B3DB-878448E12454}"/>
    <dgm:cxn modelId="{17A42844-E51F-4818-A5E0-48F636C143E9}" srcId="{0A82C3E0-EB05-4D6F-891C-6A2733520EF4}" destId="{2E9DB3B6-BB8D-47D3-B382-CFAFAB08E7C5}" srcOrd="0" destOrd="0" parTransId="{0383139F-B93E-4B8A-9053-8360C0547A4C}" sibTransId="{9C8C7128-C498-4479-8EB2-BE3F5DDEFA71}"/>
    <dgm:cxn modelId="{24C1AA66-8319-4E35-AC8E-577339BB0A48}" srcId="{2E9DB3B6-BB8D-47D3-B382-CFAFAB08E7C5}" destId="{96ED4041-C0B2-4FCF-9652-83C94459C246}" srcOrd="0" destOrd="0" parTransId="{322D5FF8-BBC3-48CB-A884-A95F067EB0E4}" sibTransId="{171A40BC-44DB-4DEF-8C19-5AF9B8D6022C}"/>
    <dgm:cxn modelId="{DF5F2994-CAD4-45F9-9A0D-0482A32F609F}" type="presOf" srcId="{8DFF8340-217C-4958-8B93-F30B27A4D978}" destId="{5BFB044F-F02E-4D99-8F25-15BB01BA31D8}" srcOrd="0" destOrd="0" presId="urn:microsoft.com/office/officeart/2005/8/layout/radial6"/>
    <dgm:cxn modelId="{E193FE7D-C53D-46A3-9764-FE9DF3CD6E45}" type="presOf" srcId="{F7D57F0A-BD61-4540-BFA9-960D24AAB12E}" destId="{A476327C-CAA8-4F4C-B8FC-673DBFC32FE9}" srcOrd="0" destOrd="0" presId="urn:microsoft.com/office/officeart/2005/8/layout/radial6"/>
    <dgm:cxn modelId="{A65F5566-AB9C-46F1-927D-37C9C140147D}" type="presParOf" srcId="{38853D36-7B45-4DB8-B69F-35C877EBDE90}" destId="{F614C577-1AA4-463C-9EB3-00D37FC815AF}" srcOrd="0" destOrd="0" presId="urn:microsoft.com/office/officeart/2005/8/layout/radial6"/>
    <dgm:cxn modelId="{F563C57E-0DF9-4C08-9D30-AB609B2E2385}" type="presParOf" srcId="{38853D36-7B45-4DB8-B69F-35C877EBDE90}" destId="{CCD2F03D-D533-43E7-B335-132683D2AE35}" srcOrd="1" destOrd="0" presId="urn:microsoft.com/office/officeart/2005/8/layout/radial6"/>
    <dgm:cxn modelId="{C5DEFC6E-0F62-481E-BD5F-0A9705C28CCF}" type="presParOf" srcId="{38853D36-7B45-4DB8-B69F-35C877EBDE90}" destId="{F91E5D69-B803-4DDF-911B-36BF056E81BA}" srcOrd="2" destOrd="0" presId="urn:microsoft.com/office/officeart/2005/8/layout/radial6"/>
    <dgm:cxn modelId="{4151EC98-05FF-4B83-8F8E-D421E8D01144}" type="presParOf" srcId="{38853D36-7B45-4DB8-B69F-35C877EBDE90}" destId="{688F9877-C0D2-4B3D-9744-216AE25506E4}" srcOrd="3" destOrd="0" presId="urn:microsoft.com/office/officeart/2005/8/layout/radial6"/>
    <dgm:cxn modelId="{F4ED6D9C-5A36-4AFB-A249-8C8611C6EC0B}" type="presParOf" srcId="{38853D36-7B45-4DB8-B69F-35C877EBDE90}" destId="{6333277F-25EC-434E-8962-5A983BC14052}" srcOrd="4" destOrd="0" presId="urn:microsoft.com/office/officeart/2005/8/layout/radial6"/>
    <dgm:cxn modelId="{0107A5F8-3504-40BD-85FE-018B2885156D}" type="presParOf" srcId="{38853D36-7B45-4DB8-B69F-35C877EBDE90}" destId="{D272DE53-724E-4179-8ABF-3916CE452B36}" srcOrd="5" destOrd="0" presId="urn:microsoft.com/office/officeart/2005/8/layout/radial6"/>
    <dgm:cxn modelId="{C3E89D4A-AC10-446F-9158-3568CAC945F4}" type="presParOf" srcId="{38853D36-7B45-4DB8-B69F-35C877EBDE90}" destId="{5BFB044F-F02E-4D99-8F25-15BB01BA31D8}" srcOrd="6" destOrd="0" presId="urn:microsoft.com/office/officeart/2005/8/layout/radial6"/>
    <dgm:cxn modelId="{F6F186EB-83C5-4F00-A2E9-F112716890D5}" type="presParOf" srcId="{38853D36-7B45-4DB8-B69F-35C877EBDE90}" destId="{A476327C-CAA8-4F4C-B8FC-673DBFC32FE9}" srcOrd="7" destOrd="0" presId="urn:microsoft.com/office/officeart/2005/8/layout/radial6"/>
    <dgm:cxn modelId="{D115C2C3-A4CE-4FEB-B1F2-95C989016304}" type="presParOf" srcId="{38853D36-7B45-4DB8-B69F-35C877EBDE90}" destId="{7F8EEF1C-44D8-4ED3-A185-F26979CFDE94}" srcOrd="8" destOrd="0" presId="urn:microsoft.com/office/officeart/2005/8/layout/radial6"/>
    <dgm:cxn modelId="{78CEAD8D-A4EB-4516-9C86-B11EF4095B07}" type="presParOf" srcId="{38853D36-7B45-4DB8-B69F-35C877EBDE90}" destId="{97B2043A-D59D-400C-96B7-28CAF5056064}" srcOrd="9" destOrd="0" presId="urn:microsoft.com/office/officeart/2005/8/layout/radial6"/>
    <dgm:cxn modelId="{F84CC346-C34B-4946-8129-C7CEC7FBC704}" type="presParOf" srcId="{38853D36-7B45-4DB8-B69F-35C877EBDE90}" destId="{A1475D57-ADAE-49D5-96F5-FC4DB62A747B}" srcOrd="10" destOrd="0" presId="urn:microsoft.com/office/officeart/2005/8/layout/radial6"/>
    <dgm:cxn modelId="{E82D2769-6CC1-4242-8817-D0048DD24785}" type="presParOf" srcId="{38853D36-7B45-4DB8-B69F-35C877EBDE90}" destId="{ED161A0D-E28B-44F2-8C8C-6E906AB49FB2}" srcOrd="11" destOrd="0" presId="urn:microsoft.com/office/officeart/2005/8/layout/radial6"/>
    <dgm:cxn modelId="{02A961BC-4D03-48EF-8BC3-5CDF355952EB}" type="presParOf" srcId="{38853D36-7B45-4DB8-B69F-35C877EBDE90}" destId="{C492E103-0661-43CC-AA1A-C0E763F9AE8E}" srcOrd="12" destOrd="0" presId="urn:microsoft.com/office/officeart/2005/8/layout/radial6"/>
    <dgm:cxn modelId="{F54F30A1-0A62-4E59-B183-B97B24AE0F9F}" type="presParOf" srcId="{38853D36-7B45-4DB8-B69F-35C877EBDE90}" destId="{2B1A447E-002E-43E8-A658-A0333C6F6F8B}" srcOrd="13" destOrd="0" presId="urn:microsoft.com/office/officeart/2005/8/layout/radial6"/>
    <dgm:cxn modelId="{1D0E02CC-3C93-4081-A27A-E6560B05707E}" type="presParOf" srcId="{38853D36-7B45-4DB8-B69F-35C877EBDE90}" destId="{2A6C98AD-27A0-4B28-B1EC-6EB63A9D9165}" srcOrd="14" destOrd="0" presId="urn:microsoft.com/office/officeart/2005/8/layout/radial6"/>
    <dgm:cxn modelId="{FECF5A88-68F1-45B2-9E98-95A2B8BD9C49}" type="presParOf" srcId="{38853D36-7B45-4DB8-B69F-35C877EBDE90}" destId="{81315C12-598B-4DBE-B1E4-E51026293B9E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E1CE5F7-878D-4645-B162-D96749252EA4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1049CEA3-A18B-44D4-BE7A-BF67F51D308C}">
      <dgm:prSet/>
      <dgm:spPr/>
      <dgm:t>
        <a:bodyPr/>
        <a:lstStyle/>
        <a:p>
          <a:r>
            <a:rPr lang="es-ES" b="1" dirty="0" smtClean="0">
              <a:latin typeface="Cambria Math" panose="02040503050406030204" pitchFamily="18" charset="0"/>
              <a:ea typeface="Cambria Math" panose="02040503050406030204" pitchFamily="18" charset="0"/>
            </a:rPr>
            <a:t>Seguridad:</a:t>
          </a:r>
          <a:endParaRPr lang="es-ES" b="1" dirty="0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A247A651-0413-472E-B361-A2149D04662D}" type="parTrans" cxnId="{7C6487C4-F621-4B56-B736-52A63863606C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6C27A4D2-8884-45EF-AFE3-9D0B18653049}" type="sibTrans" cxnId="{7C6487C4-F621-4B56-B736-52A63863606C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07E59593-0B87-46F4-A957-5EFA83A33E93}">
      <dgm:prSet/>
      <dgm:spPr/>
      <dgm:t>
        <a:bodyPr/>
        <a:lstStyle/>
        <a:p>
          <a:r>
            <a:rPr lang="es-ES" b="1" dirty="0" smtClean="0">
              <a:latin typeface="Cambria Math" panose="02040503050406030204" pitchFamily="18" charset="0"/>
              <a:ea typeface="Cambria Math" panose="02040503050406030204" pitchFamily="18" charset="0"/>
            </a:rPr>
            <a:t>Innovación Continua</a:t>
          </a:r>
          <a:endParaRPr lang="es-ES" b="1" dirty="0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8D9DED04-6F41-4CDB-AFC0-841F8EA0F21F}" type="parTrans" cxnId="{47FF4CA6-86DE-4525-8B88-7985F3FF69A9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98F4F2A8-8404-47D8-ADA4-4C74A0310420}" type="sibTrans" cxnId="{47FF4CA6-86DE-4525-8B88-7985F3FF69A9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E8538FA8-9A73-48A9-8DF2-A1657B70D23C}">
      <dgm:prSet/>
      <dgm:spPr/>
      <dgm:t>
        <a:bodyPr/>
        <a:lstStyle/>
        <a:p>
          <a:r>
            <a:rPr lang="es-ES" b="1" baseline="0">
              <a:latin typeface="Cambria Math" panose="02040503050406030204" pitchFamily="18" charset="0"/>
              <a:ea typeface="Cambria Math" panose="02040503050406030204" pitchFamily="18" charset="0"/>
            </a:rPr>
            <a:t>Alto volumen de registros y almacenamiento.</a:t>
          </a:r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DA46651F-2667-4DC2-8DB5-B50281B2F722}" type="parTrans" cxnId="{4C6BD9FC-DC74-4796-A5A2-FF87D64A3C80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0543477C-19FB-4332-8AB7-D7983B4344FD}" type="sibTrans" cxnId="{4C6BD9FC-DC74-4796-A5A2-FF87D64A3C80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34DC9B51-B96C-4AE3-9AEB-076151257315}">
      <dgm:prSet/>
      <dgm:spPr/>
      <dgm:t>
        <a:bodyPr/>
        <a:lstStyle/>
        <a:p>
          <a:r>
            <a:rPr lang="es-ES" b="1" baseline="0">
              <a:latin typeface="Cambria Math" panose="02040503050406030204" pitchFamily="18" charset="0"/>
              <a:ea typeface="Cambria Math" panose="02040503050406030204" pitchFamily="18" charset="0"/>
            </a:rPr>
            <a:t>Copias de seguridad diarias.</a:t>
          </a:r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55C04886-C79E-4196-9C1B-C0B7126BCC3E}" type="parTrans" cxnId="{6B673F6A-7AF4-4A69-BD75-7750B2E2E0EB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2A61A458-1CD7-4495-8393-F5361CAAAD68}" type="sibTrans" cxnId="{6B673F6A-7AF4-4A69-BD75-7750B2E2E0EB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A089D226-5A9B-4C81-A205-B2C0C9996316}">
      <dgm:prSet/>
      <dgm:spPr/>
      <dgm:t>
        <a:bodyPr/>
        <a:lstStyle/>
        <a:p>
          <a:r>
            <a:rPr lang="es-ES" b="1" dirty="0" smtClean="0">
              <a:latin typeface="Cambria Math" panose="02040503050406030204" pitchFamily="18" charset="0"/>
              <a:ea typeface="Cambria Math" panose="02040503050406030204" pitchFamily="18" charset="0"/>
            </a:rPr>
            <a:t>Soporte 24/7</a:t>
          </a:r>
          <a:endParaRPr lang="es-ES" b="1" dirty="0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31903D58-6FA4-47A1-ABB2-F35EAE8DF215}" type="parTrans" cxnId="{1944DFDC-2781-4C77-A2C8-3E50C092C461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FA0E2D02-9413-4F79-8606-9C97842D49C5}" type="sibTrans" cxnId="{1944DFDC-2781-4C77-A2C8-3E50C092C461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830DDAF1-153F-4E8A-8DEE-02D4D960C58E}">
      <dgm:prSet/>
      <dgm:spPr/>
      <dgm:t>
        <a:bodyPr/>
        <a:lstStyle/>
        <a:p>
          <a:r>
            <a:rPr lang="en-US" b="0" dirty="0" smtClean="0"/>
            <a:t>Integración Total</a:t>
          </a:r>
          <a:endParaRPr lang="es-ES" b="0" dirty="0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C0127358-83AF-4A54-889C-A17FF5E50E8F}" type="sibTrans" cxnId="{4BD753BA-4D13-4321-8B17-2B7C79D25D35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0866FBD4-503E-4CB4-8BBE-318B01ADA34C}" type="parTrans" cxnId="{4BD753BA-4D13-4321-8B17-2B7C79D25D35}">
      <dgm:prSet/>
      <dgm:spPr/>
      <dgm:t>
        <a:bodyPr/>
        <a:lstStyle/>
        <a:p>
          <a:endParaRPr lang="es-ES" b="1">
            <a:latin typeface="Cambria Math" panose="02040503050406030204" pitchFamily="18" charset="0"/>
            <a:ea typeface="Cambria Math" panose="02040503050406030204" pitchFamily="18" charset="0"/>
          </a:endParaRPr>
        </a:p>
      </dgm:t>
    </dgm:pt>
    <dgm:pt modelId="{5AED5EF6-1A99-4F7D-A9CD-431A01A605F2}" type="pres">
      <dgm:prSet presAssocID="{FE1CE5F7-878D-4645-B162-D96749252EA4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BDD26941-7B02-4AB1-97F9-89842E592AFC}" type="pres">
      <dgm:prSet presAssocID="{1049CEA3-A18B-44D4-BE7A-BF67F51D308C}" presName="circ1" presStyleLbl="vennNode1" presStyleIdx="0" presStyleCnt="6"/>
      <dgm:spPr/>
    </dgm:pt>
    <dgm:pt modelId="{EF8E321B-5B64-4CA8-8845-42764600C8D8}" type="pres">
      <dgm:prSet presAssocID="{1049CEA3-A18B-44D4-BE7A-BF67F51D308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446763B-DD34-4082-83DD-2D745756A7BB}" type="pres">
      <dgm:prSet presAssocID="{07E59593-0B87-46F4-A957-5EFA83A33E93}" presName="circ2" presStyleLbl="vennNode1" presStyleIdx="1" presStyleCnt="6"/>
      <dgm:spPr/>
    </dgm:pt>
    <dgm:pt modelId="{272F76B0-7F6D-4A4B-9AC4-EF4F42897383}" type="pres">
      <dgm:prSet presAssocID="{07E59593-0B87-46F4-A957-5EFA83A33E9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20E9B9A-7DF8-42B1-A54E-7139133BA233}" type="pres">
      <dgm:prSet presAssocID="{E8538FA8-9A73-48A9-8DF2-A1657B70D23C}" presName="circ3" presStyleLbl="vennNode1" presStyleIdx="2" presStyleCnt="6"/>
      <dgm:spPr/>
    </dgm:pt>
    <dgm:pt modelId="{80C9DBE8-56B8-4FB9-A44C-2BCFA63CF48C}" type="pres">
      <dgm:prSet presAssocID="{E8538FA8-9A73-48A9-8DF2-A1657B70D23C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AA34B11-90EA-416E-B22D-7E84E89F5EF9}" type="pres">
      <dgm:prSet presAssocID="{34DC9B51-B96C-4AE3-9AEB-076151257315}" presName="circ4" presStyleLbl="vennNode1" presStyleIdx="3" presStyleCnt="6"/>
      <dgm:spPr/>
    </dgm:pt>
    <dgm:pt modelId="{9DF2B083-28BB-4B94-B9D1-A1CFF5B8343C}" type="pres">
      <dgm:prSet presAssocID="{34DC9B51-B96C-4AE3-9AEB-076151257315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92E2B0B-D32C-4743-A875-FAB609178C16}" type="pres">
      <dgm:prSet presAssocID="{A089D226-5A9B-4C81-A205-B2C0C9996316}" presName="circ5" presStyleLbl="vennNode1" presStyleIdx="4" presStyleCnt="6"/>
      <dgm:spPr/>
    </dgm:pt>
    <dgm:pt modelId="{753B4B83-7BBD-467E-BA1C-BED2E4168C93}" type="pres">
      <dgm:prSet presAssocID="{A089D226-5A9B-4C81-A205-B2C0C9996316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EBB20D0-71B8-4E34-ACA1-715ED2568F90}" type="pres">
      <dgm:prSet presAssocID="{830DDAF1-153F-4E8A-8DEE-02D4D960C58E}" presName="circ6" presStyleLbl="vennNode1" presStyleIdx="5" presStyleCnt="6"/>
      <dgm:spPr/>
    </dgm:pt>
    <dgm:pt modelId="{FF37E8D0-3C35-488E-947F-27E0FD12E873}" type="pres">
      <dgm:prSet presAssocID="{830DDAF1-153F-4E8A-8DEE-02D4D960C58E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6B673F6A-7AF4-4A69-BD75-7750B2E2E0EB}" srcId="{FE1CE5F7-878D-4645-B162-D96749252EA4}" destId="{34DC9B51-B96C-4AE3-9AEB-076151257315}" srcOrd="3" destOrd="0" parTransId="{55C04886-C79E-4196-9C1B-C0B7126BCC3E}" sibTransId="{2A61A458-1CD7-4495-8393-F5361CAAAD68}"/>
    <dgm:cxn modelId="{54826E57-3F5D-4906-A986-F1B00937B74B}" type="presOf" srcId="{830DDAF1-153F-4E8A-8DEE-02D4D960C58E}" destId="{FF37E8D0-3C35-488E-947F-27E0FD12E873}" srcOrd="0" destOrd="0" presId="urn:microsoft.com/office/officeart/2005/8/layout/venn1"/>
    <dgm:cxn modelId="{1944DFDC-2781-4C77-A2C8-3E50C092C461}" srcId="{FE1CE5F7-878D-4645-B162-D96749252EA4}" destId="{A089D226-5A9B-4C81-A205-B2C0C9996316}" srcOrd="4" destOrd="0" parTransId="{31903D58-6FA4-47A1-ABB2-F35EAE8DF215}" sibTransId="{FA0E2D02-9413-4F79-8606-9C97842D49C5}"/>
    <dgm:cxn modelId="{4BD753BA-4D13-4321-8B17-2B7C79D25D35}" srcId="{FE1CE5F7-878D-4645-B162-D96749252EA4}" destId="{830DDAF1-153F-4E8A-8DEE-02D4D960C58E}" srcOrd="5" destOrd="0" parTransId="{0866FBD4-503E-4CB4-8BBE-318B01ADA34C}" sibTransId="{C0127358-83AF-4A54-889C-A17FF5E50E8F}"/>
    <dgm:cxn modelId="{7C6487C4-F621-4B56-B736-52A63863606C}" srcId="{FE1CE5F7-878D-4645-B162-D96749252EA4}" destId="{1049CEA3-A18B-44D4-BE7A-BF67F51D308C}" srcOrd="0" destOrd="0" parTransId="{A247A651-0413-472E-B361-A2149D04662D}" sibTransId="{6C27A4D2-8884-45EF-AFE3-9D0B18653049}"/>
    <dgm:cxn modelId="{5469459B-FC89-4F6B-B83C-4931DFCCCD59}" type="presOf" srcId="{E8538FA8-9A73-48A9-8DF2-A1657B70D23C}" destId="{80C9DBE8-56B8-4FB9-A44C-2BCFA63CF48C}" srcOrd="0" destOrd="0" presId="urn:microsoft.com/office/officeart/2005/8/layout/venn1"/>
    <dgm:cxn modelId="{4C6BD9FC-DC74-4796-A5A2-FF87D64A3C80}" srcId="{FE1CE5F7-878D-4645-B162-D96749252EA4}" destId="{E8538FA8-9A73-48A9-8DF2-A1657B70D23C}" srcOrd="2" destOrd="0" parTransId="{DA46651F-2667-4DC2-8DB5-B50281B2F722}" sibTransId="{0543477C-19FB-4332-8AB7-D7983B4344FD}"/>
    <dgm:cxn modelId="{004B16F4-B0EA-417D-B647-8A437B79D6F2}" type="presOf" srcId="{FE1CE5F7-878D-4645-B162-D96749252EA4}" destId="{5AED5EF6-1A99-4F7D-A9CD-431A01A605F2}" srcOrd="0" destOrd="0" presId="urn:microsoft.com/office/officeart/2005/8/layout/venn1"/>
    <dgm:cxn modelId="{D19CF1E0-86CE-42A6-BE47-64669B230944}" type="presOf" srcId="{07E59593-0B87-46F4-A957-5EFA83A33E93}" destId="{272F76B0-7F6D-4A4B-9AC4-EF4F42897383}" srcOrd="0" destOrd="0" presId="urn:microsoft.com/office/officeart/2005/8/layout/venn1"/>
    <dgm:cxn modelId="{234D0AEC-CF68-45D4-A5E0-AF7148B1E0A9}" type="presOf" srcId="{1049CEA3-A18B-44D4-BE7A-BF67F51D308C}" destId="{EF8E321B-5B64-4CA8-8845-42764600C8D8}" srcOrd="0" destOrd="0" presId="urn:microsoft.com/office/officeart/2005/8/layout/venn1"/>
    <dgm:cxn modelId="{47FF4CA6-86DE-4525-8B88-7985F3FF69A9}" srcId="{FE1CE5F7-878D-4645-B162-D96749252EA4}" destId="{07E59593-0B87-46F4-A957-5EFA83A33E93}" srcOrd="1" destOrd="0" parTransId="{8D9DED04-6F41-4CDB-AFC0-841F8EA0F21F}" sibTransId="{98F4F2A8-8404-47D8-ADA4-4C74A0310420}"/>
    <dgm:cxn modelId="{95944AE3-691A-419A-8545-FB3D0FB2DA9E}" type="presOf" srcId="{A089D226-5A9B-4C81-A205-B2C0C9996316}" destId="{753B4B83-7BBD-467E-BA1C-BED2E4168C93}" srcOrd="0" destOrd="0" presId="urn:microsoft.com/office/officeart/2005/8/layout/venn1"/>
    <dgm:cxn modelId="{3C15781D-A1C1-4527-B680-B81906EDDFF9}" type="presOf" srcId="{34DC9B51-B96C-4AE3-9AEB-076151257315}" destId="{9DF2B083-28BB-4B94-B9D1-A1CFF5B8343C}" srcOrd="0" destOrd="0" presId="urn:microsoft.com/office/officeart/2005/8/layout/venn1"/>
    <dgm:cxn modelId="{3502AF59-3529-4B1B-AAB7-A24876D599D7}" type="presParOf" srcId="{5AED5EF6-1A99-4F7D-A9CD-431A01A605F2}" destId="{BDD26941-7B02-4AB1-97F9-89842E592AFC}" srcOrd="0" destOrd="0" presId="urn:microsoft.com/office/officeart/2005/8/layout/venn1"/>
    <dgm:cxn modelId="{9E24D97B-A0A0-4535-9E5A-7BA1E548278D}" type="presParOf" srcId="{5AED5EF6-1A99-4F7D-A9CD-431A01A605F2}" destId="{EF8E321B-5B64-4CA8-8845-42764600C8D8}" srcOrd="1" destOrd="0" presId="urn:microsoft.com/office/officeart/2005/8/layout/venn1"/>
    <dgm:cxn modelId="{8A7A1926-52DC-42E6-9114-3D088BB9457D}" type="presParOf" srcId="{5AED5EF6-1A99-4F7D-A9CD-431A01A605F2}" destId="{E446763B-DD34-4082-83DD-2D745756A7BB}" srcOrd="2" destOrd="0" presId="urn:microsoft.com/office/officeart/2005/8/layout/venn1"/>
    <dgm:cxn modelId="{D0800D1B-A448-4009-9C7A-ADA9FC7B9652}" type="presParOf" srcId="{5AED5EF6-1A99-4F7D-A9CD-431A01A605F2}" destId="{272F76B0-7F6D-4A4B-9AC4-EF4F42897383}" srcOrd="3" destOrd="0" presId="urn:microsoft.com/office/officeart/2005/8/layout/venn1"/>
    <dgm:cxn modelId="{1703C39A-406E-4DA3-B5AA-9BDFF854B226}" type="presParOf" srcId="{5AED5EF6-1A99-4F7D-A9CD-431A01A605F2}" destId="{D20E9B9A-7DF8-42B1-A54E-7139133BA233}" srcOrd="4" destOrd="0" presId="urn:microsoft.com/office/officeart/2005/8/layout/venn1"/>
    <dgm:cxn modelId="{161B7DD8-474B-4FA1-96C2-7F7D3710BA82}" type="presParOf" srcId="{5AED5EF6-1A99-4F7D-A9CD-431A01A605F2}" destId="{80C9DBE8-56B8-4FB9-A44C-2BCFA63CF48C}" srcOrd="5" destOrd="0" presId="urn:microsoft.com/office/officeart/2005/8/layout/venn1"/>
    <dgm:cxn modelId="{386383EF-B350-4C29-BEEB-F290AAFF839D}" type="presParOf" srcId="{5AED5EF6-1A99-4F7D-A9CD-431A01A605F2}" destId="{CAA34B11-90EA-416E-B22D-7E84E89F5EF9}" srcOrd="6" destOrd="0" presId="urn:microsoft.com/office/officeart/2005/8/layout/venn1"/>
    <dgm:cxn modelId="{7DB4745A-323C-4251-AD61-4DE1E2B2DD90}" type="presParOf" srcId="{5AED5EF6-1A99-4F7D-A9CD-431A01A605F2}" destId="{9DF2B083-28BB-4B94-B9D1-A1CFF5B8343C}" srcOrd="7" destOrd="0" presId="urn:microsoft.com/office/officeart/2005/8/layout/venn1"/>
    <dgm:cxn modelId="{2FC5A382-B1A3-4FA2-B000-A36139D2410B}" type="presParOf" srcId="{5AED5EF6-1A99-4F7D-A9CD-431A01A605F2}" destId="{892E2B0B-D32C-4743-A875-FAB609178C16}" srcOrd="8" destOrd="0" presId="urn:microsoft.com/office/officeart/2005/8/layout/venn1"/>
    <dgm:cxn modelId="{8185C3F7-E62D-442C-81DB-DE3BB532DCB5}" type="presParOf" srcId="{5AED5EF6-1A99-4F7D-A9CD-431A01A605F2}" destId="{753B4B83-7BBD-467E-BA1C-BED2E4168C93}" srcOrd="9" destOrd="0" presId="urn:microsoft.com/office/officeart/2005/8/layout/venn1"/>
    <dgm:cxn modelId="{2EAA7185-5792-4202-8517-45C43EA612D8}" type="presParOf" srcId="{5AED5EF6-1A99-4F7D-A9CD-431A01A605F2}" destId="{2EBB20D0-71B8-4E34-ACA1-715ED2568F90}" srcOrd="10" destOrd="0" presId="urn:microsoft.com/office/officeart/2005/8/layout/venn1"/>
    <dgm:cxn modelId="{98DE1240-8F32-4D87-9E93-9574D4C1FD30}" type="presParOf" srcId="{5AED5EF6-1A99-4F7D-A9CD-431A01A605F2}" destId="{FF37E8D0-3C35-488E-947F-27E0FD12E873}" srcOrd="11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A4622-99E3-4C19-B04D-F85949EC1EA2}">
      <dsp:nvSpPr>
        <dsp:cNvPr id="0" name=""/>
        <dsp:cNvSpPr/>
      </dsp:nvSpPr>
      <dsp:spPr>
        <a:xfrm>
          <a:off x="0" y="16462"/>
          <a:ext cx="5054599" cy="599625"/>
        </a:xfrm>
        <a:prstGeom prst="roundRect">
          <a:avLst/>
        </a:pr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DO" sz="2500" kern="1200" dirty="0" smtClean="0"/>
            <a:t>ANGEL MANUEL REYES CAMPUSANO</a:t>
          </a:r>
          <a:endParaRPr lang="es-DO" sz="2500" kern="1200" dirty="0"/>
        </a:p>
      </dsp:txBody>
      <dsp:txXfrm>
        <a:off x="29271" y="45733"/>
        <a:ext cx="4996057" cy="541083"/>
      </dsp:txXfrm>
    </dsp:sp>
    <dsp:sp modelId="{73C0F5D6-F226-4F2B-BEC7-9B4E69D0346F}">
      <dsp:nvSpPr>
        <dsp:cNvPr id="0" name=""/>
        <dsp:cNvSpPr/>
      </dsp:nvSpPr>
      <dsp:spPr>
        <a:xfrm>
          <a:off x="0" y="688087"/>
          <a:ext cx="5054599" cy="342247"/>
        </a:xfrm>
        <a:prstGeom prst="roundRect">
          <a:avLst/>
        </a:prstGeom>
        <a:noFill/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baseline="0" dirty="0" smtClean="0"/>
            <a:t>22-SIIN-1-060</a:t>
          </a:r>
          <a:endParaRPr lang="es-DO" sz="1400" kern="1200" dirty="0"/>
        </a:p>
      </dsp:txBody>
      <dsp:txXfrm>
        <a:off x="16707" y="704794"/>
        <a:ext cx="5021185" cy="3088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12818D-B831-4727-BDF3-B312CA6683DB}">
      <dsp:nvSpPr>
        <dsp:cNvPr id="0" name=""/>
        <dsp:cNvSpPr/>
      </dsp:nvSpPr>
      <dsp:spPr>
        <a:xfrm>
          <a:off x="0" y="332624"/>
          <a:ext cx="5515169" cy="912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900" b="1" kern="1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Plan Empresa</a:t>
          </a:r>
          <a:endParaRPr lang="es-DO" sz="3900" b="1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>
        <a:off x="44549" y="377173"/>
        <a:ext cx="5426071" cy="823502"/>
      </dsp:txXfrm>
    </dsp:sp>
    <dsp:sp modelId="{C1994FD2-D106-46CF-B47A-2859A99A754C}">
      <dsp:nvSpPr>
        <dsp:cNvPr id="0" name=""/>
        <dsp:cNvSpPr/>
      </dsp:nvSpPr>
      <dsp:spPr>
        <a:xfrm>
          <a:off x="0" y="1478333"/>
          <a:ext cx="5515169" cy="912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900" b="1" kern="1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Plan de Marketing</a:t>
          </a:r>
          <a:endParaRPr lang="es-DO" sz="3900" b="1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>
        <a:off x="44549" y="1522882"/>
        <a:ext cx="5426071" cy="823502"/>
      </dsp:txXfrm>
    </dsp:sp>
    <dsp:sp modelId="{47F012F0-B8D4-4B02-91F1-9AAE05069B20}">
      <dsp:nvSpPr>
        <dsp:cNvPr id="0" name=""/>
        <dsp:cNvSpPr/>
      </dsp:nvSpPr>
      <dsp:spPr>
        <a:xfrm>
          <a:off x="0" y="2752618"/>
          <a:ext cx="5515169" cy="9126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900" b="1" kern="1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Producto Mínimo Viable</a:t>
          </a:r>
          <a:endParaRPr lang="es-DO" sz="3900" b="1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>
        <a:off x="44549" y="2797167"/>
        <a:ext cx="5426071" cy="8235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50C5FA-77A1-4BBF-AE47-497A9FA7E31E}">
      <dsp:nvSpPr>
        <dsp:cNvPr id="0" name=""/>
        <dsp:cNvSpPr/>
      </dsp:nvSpPr>
      <dsp:spPr>
        <a:xfrm>
          <a:off x="0" y="61400"/>
          <a:ext cx="6281346" cy="9049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800" b="1" kern="1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Nuestro origen</a:t>
          </a:r>
          <a:endParaRPr lang="es-DO" sz="3800" b="1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>
        <a:off x="44175" y="105575"/>
        <a:ext cx="6192996" cy="816589"/>
      </dsp:txXfrm>
    </dsp:sp>
    <dsp:sp modelId="{853D0310-ABE1-4963-B4B9-64D3F1489BBA}">
      <dsp:nvSpPr>
        <dsp:cNvPr id="0" name=""/>
        <dsp:cNvSpPr/>
      </dsp:nvSpPr>
      <dsp:spPr>
        <a:xfrm>
          <a:off x="0" y="966340"/>
          <a:ext cx="6281346" cy="1059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433" tIns="30480" rIns="170688" bIns="3048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" sz="2400" kern="1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Fundada en el año 2020, por </a:t>
          </a:r>
          <a:r>
            <a:rPr lang="es-ES" sz="2400" kern="1200" baseline="0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ANGEL REYES, </a:t>
          </a:r>
          <a:r>
            <a:rPr lang="es-ES" sz="2400" kern="1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como empresa dedicada a la consultoría TI.</a:t>
          </a:r>
          <a:endParaRPr lang="es-DO" sz="2400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>
        <a:off x="0" y="966340"/>
        <a:ext cx="6281346" cy="10598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4EFD84-BAC6-48A3-8A4F-3FBBBDFB6C3D}">
      <dsp:nvSpPr>
        <dsp:cNvPr id="0" name=""/>
        <dsp:cNvSpPr/>
      </dsp:nvSpPr>
      <dsp:spPr>
        <a:xfrm>
          <a:off x="0" y="226370"/>
          <a:ext cx="7252224" cy="732877"/>
        </a:xfrm>
        <a:prstGeom prst="roundRect">
          <a:avLst/>
        </a:prstGeom>
        <a:solidFill>
          <a:srgbClr val="3494BA">
            <a:hueOff val="0"/>
            <a:satOff val="0"/>
            <a:lumOff val="0"/>
            <a:alphaOff val="0"/>
          </a:srgbClr>
        </a:solidFill>
        <a:ln w="1905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800" b="1" kern="1200" baseline="0" dirty="0">
              <a:solidFill>
                <a:prstClr val="white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Evolución</a:t>
          </a:r>
          <a:endParaRPr lang="es-DO" sz="2800" b="1" kern="1200" baseline="0" dirty="0">
            <a:solidFill>
              <a:prstClr val="white"/>
            </a:solidFill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>
        <a:off x="35776" y="262146"/>
        <a:ext cx="7180672" cy="661325"/>
      </dsp:txXfrm>
    </dsp:sp>
    <dsp:sp modelId="{6F62E08C-F81C-4912-9F53-0407B93E1FE1}">
      <dsp:nvSpPr>
        <dsp:cNvPr id="0" name=""/>
        <dsp:cNvSpPr/>
      </dsp:nvSpPr>
      <dsp:spPr>
        <a:xfrm>
          <a:off x="0" y="1174400"/>
          <a:ext cx="7252224" cy="1375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0258" tIns="27940" rIns="156464" bIns="2794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" sz="2200" kern="1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Expansión y diversificación de productos y servicios (2022)</a:t>
          </a:r>
          <a:endParaRPr lang="es-DO" sz="2200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" sz="2200" kern="1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Alianzas estratégicas con proveedores B2B (2023).</a:t>
          </a:r>
          <a:endParaRPr lang="es-DO" sz="2200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s-ES" sz="2200" kern="1200" baseline="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Ampliación geográfica y del mercado nacional (2024 </a:t>
          </a:r>
          <a:endParaRPr lang="es-DO" sz="2200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>
        <a:off x="0" y="1174400"/>
        <a:ext cx="7252224" cy="13755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58AE49-7784-4188-B6D3-D36277B33E15}">
      <dsp:nvSpPr>
        <dsp:cNvPr id="0" name=""/>
        <dsp:cNvSpPr/>
      </dsp:nvSpPr>
      <dsp:spPr>
        <a:xfrm rot="5400000">
          <a:off x="-346026" y="343755"/>
          <a:ext cx="2321988" cy="1634477"/>
        </a:xfrm>
        <a:prstGeom prst="chevron">
          <a:avLst/>
        </a:prstGeom>
        <a:blipFill rotWithShape="0"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2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b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400" b="1" kern="1200" baseline="0" dirty="0">
              <a:solidFill>
                <a:srgbClr val="041147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Misión</a:t>
          </a:r>
          <a:endParaRPr lang="es-ES" sz="1800" b="1" kern="1200" dirty="0">
            <a:solidFill>
              <a:srgbClr val="041147"/>
            </a:solidFill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 rot="-5400000">
        <a:off x="-2270" y="817239"/>
        <a:ext cx="1634477" cy="687511"/>
      </dsp:txXfrm>
    </dsp:sp>
    <dsp:sp modelId="{106EE990-4B75-4E62-BC41-CC405ED00D07}">
      <dsp:nvSpPr>
        <dsp:cNvPr id="0" name=""/>
        <dsp:cNvSpPr/>
      </dsp:nvSpPr>
      <dsp:spPr>
        <a:xfrm rot="5400000">
          <a:off x="2804865" y="-1150360"/>
          <a:ext cx="1509292" cy="386369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400" kern="12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"Facilitar y optimizar los procesos de adquisición de bienes y servicios para empresas de todos los tamaños, proporcionando soluciones tecnológicas avanzadas que aseguren la eficiencia, transparencia y control en cada etapa del ciclo de compras."</a:t>
          </a:r>
          <a:endParaRPr lang="es-ES" sz="1400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 rot="-5400000">
        <a:off x="1627663" y="100520"/>
        <a:ext cx="3790019" cy="13619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58AE49-7784-4188-B6D3-D36277B33E15}">
      <dsp:nvSpPr>
        <dsp:cNvPr id="0" name=""/>
        <dsp:cNvSpPr/>
      </dsp:nvSpPr>
      <dsp:spPr>
        <a:xfrm rot="5400000">
          <a:off x="-367709" y="367709"/>
          <a:ext cx="2120704" cy="1385284"/>
        </a:xfrm>
        <a:prstGeom prst="chevron">
          <a:avLst/>
        </a:prstGeom>
        <a:blipFill rotWithShape="0"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2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b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400" b="1" kern="1200" baseline="0" dirty="0">
              <a:solidFill>
                <a:srgbClr val="041147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Visión</a:t>
          </a:r>
          <a:endParaRPr lang="es-ES" sz="1600" b="1" kern="1200" dirty="0">
            <a:solidFill>
              <a:srgbClr val="041147"/>
            </a:solidFill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 rot="-5400000">
        <a:off x="1" y="692641"/>
        <a:ext cx="1385284" cy="735420"/>
      </dsp:txXfrm>
    </dsp:sp>
    <dsp:sp modelId="{106EE990-4B75-4E62-BC41-CC405ED00D07}">
      <dsp:nvSpPr>
        <dsp:cNvPr id="0" name=""/>
        <dsp:cNvSpPr/>
      </dsp:nvSpPr>
      <dsp:spPr>
        <a:xfrm rot="5400000">
          <a:off x="2984285" y="-1499792"/>
          <a:ext cx="1378457" cy="43780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1800" kern="1200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"Ser la empresa líder en soluciones de gestión de compras en Latinoamérica, reconocida por nuestra innovación, confiabilidad y compromiso con el éxito de nuestros clientes."</a:t>
          </a:r>
          <a:endParaRPr lang="es-ES" sz="1800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 rot="-5400000">
        <a:off x="1484493" y="67291"/>
        <a:ext cx="4310751" cy="124387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315C12-598B-4DBE-B1E4-E51026293B9E}">
      <dsp:nvSpPr>
        <dsp:cNvPr id="0" name=""/>
        <dsp:cNvSpPr/>
      </dsp:nvSpPr>
      <dsp:spPr>
        <a:xfrm>
          <a:off x="933935" y="599378"/>
          <a:ext cx="3999827" cy="3999827"/>
        </a:xfrm>
        <a:prstGeom prst="blockArc">
          <a:avLst>
            <a:gd name="adj1" fmla="val 11880000"/>
            <a:gd name="adj2" fmla="val 16200000"/>
            <a:gd name="adj3" fmla="val 4635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92E103-0661-43CC-AA1A-C0E763F9AE8E}">
      <dsp:nvSpPr>
        <dsp:cNvPr id="0" name=""/>
        <dsp:cNvSpPr/>
      </dsp:nvSpPr>
      <dsp:spPr>
        <a:xfrm>
          <a:off x="933935" y="599378"/>
          <a:ext cx="3999827" cy="3999827"/>
        </a:xfrm>
        <a:prstGeom prst="blockArc">
          <a:avLst>
            <a:gd name="adj1" fmla="val 7560000"/>
            <a:gd name="adj2" fmla="val 11880000"/>
            <a:gd name="adj3" fmla="val 4635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7B2043A-D59D-400C-96B7-28CAF5056064}">
      <dsp:nvSpPr>
        <dsp:cNvPr id="0" name=""/>
        <dsp:cNvSpPr/>
      </dsp:nvSpPr>
      <dsp:spPr>
        <a:xfrm>
          <a:off x="933935" y="599378"/>
          <a:ext cx="3999827" cy="3999827"/>
        </a:xfrm>
        <a:prstGeom prst="blockArc">
          <a:avLst>
            <a:gd name="adj1" fmla="val 3240000"/>
            <a:gd name="adj2" fmla="val 7560000"/>
            <a:gd name="adj3" fmla="val 4635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BFB044F-F02E-4D99-8F25-15BB01BA31D8}">
      <dsp:nvSpPr>
        <dsp:cNvPr id="0" name=""/>
        <dsp:cNvSpPr/>
      </dsp:nvSpPr>
      <dsp:spPr>
        <a:xfrm>
          <a:off x="933935" y="599378"/>
          <a:ext cx="3999827" cy="3999827"/>
        </a:xfrm>
        <a:prstGeom prst="blockArc">
          <a:avLst>
            <a:gd name="adj1" fmla="val 20520000"/>
            <a:gd name="adj2" fmla="val 3240000"/>
            <a:gd name="adj3" fmla="val 4635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88F9877-C0D2-4B3D-9744-216AE25506E4}">
      <dsp:nvSpPr>
        <dsp:cNvPr id="0" name=""/>
        <dsp:cNvSpPr/>
      </dsp:nvSpPr>
      <dsp:spPr>
        <a:xfrm>
          <a:off x="933935" y="599378"/>
          <a:ext cx="3999827" cy="3999827"/>
        </a:xfrm>
        <a:prstGeom prst="blockArc">
          <a:avLst>
            <a:gd name="adj1" fmla="val 16200000"/>
            <a:gd name="adj2" fmla="val 20520000"/>
            <a:gd name="adj3" fmla="val 4635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14C577-1AA4-463C-9EB3-00D37FC815AF}">
      <dsp:nvSpPr>
        <dsp:cNvPr id="0" name=""/>
        <dsp:cNvSpPr/>
      </dsp:nvSpPr>
      <dsp:spPr>
        <a:xfrm>
          <a:off x="2014156" y="1679598"/>
          <a:ext cx="1839386" cy="1839386"/>
        </a:xfrm>
        <a:prstGeom prst="ellipse">
          <a:avLst/>
        </a:prstGeom>
        <a:blipFill rotWithShape="0">
          <a:blip xmlns:r="http://schemas.openxmlformats.org/officeDocument/2006/relationships" r:embed="rId1">
            <a:duotone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l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800" b="1" kern="12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Valores</a:t>
          </a:r>
        </a:p>
      </dsp:txBody>
      <dsp:txXfrm>
        <a:off x="2283528" y="1948970"/>
        <a:ext cx="1300642" cy="1300642"/>
      </dsp:txXfrm>
    </dsp:sp>
    <dsp:sp modelId="{CCD2F03D-D533-43E7-B335-132683D2AE35}">
      <dsp:nvSpPr>
        <dsp:cNvPr id="0" name=""/>
        <dsp:cNvSpPr/>
      </dsp:nvSpPr>
      <dsp:spPr>
        <a:xfrm>
          <a:off x="2290064" y="1945"/>
          <a:ext cx="1287570" cy="1287570"/>
        </a:xfrm>
        <a:prstGeom prst="ellipse">
          <a:avLst/>
        </a:prstGeom>
        <a:blipFill rotWithShape="0">
          <a:blip xmlns:r="http://schemas.openxmlformats.org/officeDocument/2006/relationships" r:embed="rId1">
            <a:duotone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l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b="1" kern="12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Excelencia</a:t>
          </a:r>
        </a:p>
      </dsp:txBody>
      <dsp:txXfrm>
        <a:off x="2478624" y="190505"/>
        <a:ext cx="910450" cy="910450"/>
      </dsp:txXfrm>
    </dsp:sp>
    <dsp:sp modelId="{6333277F-25EC-434E-8962-5A983BC14052}">
      <dsp:nvSpPr>
        <dsp:cNvPr id="0" name=""/>
        <dsp:cNvSpPr/>
      </dsp:nvSpPr>
      <dsp:spPr>
        <a:xfrm>
          <a:off x="4148011" y="1351823"/>
          <a:ext cx="1287570" cy="1287570"/>
        </a:xfrm>
        <a:prstGeom prst="ellipse">
          <a:avLst/>
        </a:prstGeom>
        <a:blipFill rotWithShape="0">
          <a:blip xmlns:r="http://schemas.openxmlformats.org/officeDocument/2006/relationships" r:embed="rId1">
            <a:duotone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l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b="1" kern="12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Innovación</a:t>
          </a:r>
        </a:p>
      </dsp:txBody>
      <dsp:txXfrm>
        <a:off x="4336571" y="1540383"/>
        <a:ext cx="910450" cy="910450"/>
      </dsp:txXfrm>
    </dsp:sp>
    <dsp:sp modelId="{A476327C-CAA8-4F4C-B8FC-673DBFC32FE9}">
      <dsp:nvSpPr>
        <dsp:cNvPr id="0" name=""/>
        <dsp:cNvSpPr/>
      </dsp:nvSpPr>
      <dsp:spPr>
        <a:xfrm>
          <a:off x="3438338" y="3535971"/>
          <a:ext cx="1287570" cy="1287570"/>
        </a:xfrm>
        <a:prstGeom prst="ellipse">
          <a:avLst/>
        </a:prstGeom>
        <a:blipFill rotWithShape="0">
          <a:blip xmlns:r="http://schemas.openxmlformats.org/officeDocument/2006/relationships" r:embed="rId1">
            <a:duotone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l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b="1" kern="1200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Desarrollo</a:t>
          </a:r>
          <a:endParaRPr lang="es-ES" sz="1400" b="1" kern="1200" dirty="0">
            <a:latin typeface="Cambria Math" panose="02040503050406030204" pitchFamily="18" charset="0"/>
            <a:ea typeface="Cambria Math" panose="02040503050406030204" pitchFamily="18" charset="0"/>
            <a:cs typeface="Arial" panose="020B0604020202020204" pitchFamily="34" charset="0"/>
          </a:endParaRPr>
        </a:p>
      </dsp:txBody>
      <dsp:txXfrm>
        <a:off x="3626898" y="3724531"/>
        <a:ext cx="910450" cy="910450"/>
      </dsp:txXfrm>
    </dsp:sp>
    <dsp:sp modelId="{A1475D57-ADAE-49D5-96F5-FC4DB62A747B}">
      <dsp:nvSpPr>
        <dsp:cNvPr id="0" name=""/>
        <dsp:cNvSpPr/>
      </dsp:nvSpPr>
      <dsp:spPr>
        <a:xfrm>
          <a:off x="1141789" y="3535971"/>
          <a:ext cx="1287570" cy="1287570"/>
        </a:xfrm>
        <a:prstGeom prst="ellipse">
          <a:avLst/>
        </a:prstGeom>
        <a:blipFill rotWithShape="0">
          <a:blip xmlns:r="http://schemas.openxmlformats.org/officeDocument/2006/relationships" r:embed="rId1">
            <a:duotone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l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b="1" kern="12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Integridad</a:t>
          </a:r>
        </a:p>
      </dsp:txBody>
      <dsp:txXfrm>
        <a:off x="1330349" y="3724531"/>
        <a:ext cx="910450" cy="910450"/>
      </dsp:txXfrm>
    </dsp:sp>
    <dsp:sp modelId="{2B1A447E-002E-43E8-A658-A0333C6F6F8B}">
      <dsp:nvSpPr>
        <dsp:cNvPr id="0" name=""/>
        <dsp:cNvSpPr/>
      </dsp:nvSpPr>
      <dsp:spPr>
        <a:xfrm>
          <a:off x="432117" y="1351823"/>
          <a:ext cx="1287570" cy="1287570"/>
        </a:xfrm>
        <a:prstGeom prst="ellipse">
          <a:avLst/>
        </a:prstGeom>
        <a:blipFill rotWithShape="0">
          <a:blip xmlns:r="http://schemas.openxmlformats.org/officeDocument/2006/relationships" r:embed="rId1">
            <a:duotone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l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b="1" kern="12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rPr>
            <a:t>Empatía</a:t>
          </a:r>
        </a:p>
      </dsp:txBody>
      <dsp:txXfrm>
        <a:off x="620677" y="1540383"/>
        <a:ext cx="910450" cy="91045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26941-7B02-4AB1-97F9-89842E592AFC}">
      <dsp:nvSpPr>
        <dsp:cNvPr id="0" name=""/>
        <dsp:cNvSpPr/>
      </dsp:nvSpPr>
      <dsp:spPr>
        <a:xfrm>
          <a:off x="2708963" y="1137149"/>
          <a:ext cx="1523444" cy="15234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EF8E321B-5B64-4CA8-8845-42764600C8D8}">
      <dsp:nvSpPr>
        <dsp:cNvPr id="0" name=""/>
        <dsp:cNvSpPr/>
      </dsp:nvSpPr>
      <dsp:spPr>
        <a:xfrm>
          <a:off x="2518532" y="0"/>
          <a:ext cx="1904305" cy="1037364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b="1" kern="1200" dirty="0" smtClean="0">
              <a:latin typeface="Cambria Math" panose="02040503050406030204" pitchFamily="18" charset="0"/>
              <a:ea typeface="Cambria Math" panose="02040503050406030204" pitchFamily="18" charset="0"/>
            </a:rPr>
            <a:t>Seguridad:</a:t>
          </a:r>
          <a:endParaRPr lang="es-ES" sz="1900" b="1" kern="1200" dirty="0">
            <a:latin typeface="Cambria Math" panose="02040503050406030204" pitchFamily="18" charset="0"/>
            <a:ea typeface="Cambria Math" panose="02040503050406030204" pitchFamily="18" charset="0"/>
          </a:endParaRPr>
        </a:p>
      </dsp:txBody>
      <dsp:txXfrm>
        <a:off x="2518532" y="0"/>
        <a:ext cx="1904305" cy="1037364"/>
      </dsp:txXfrm>
    </dsp:sp>
    <dsp:sp modelId="{E446763B-DD34-4082-83DD-2D745756A7BB}">
      <dsp:nvSpPr>
        <dsp:cNvPr id="0" name=""/>
        <dsp:cNvSpPr/>
      </dsp:nvSpPr>
      <dsp:spPr>
        <a:xfrm>
          <a:off x="3203447" y="1422671"/>
          <a:ext cx="1523444" cy="15234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272F76B0-7F6D-4A4B-9AC4-EF4F42897383}">
      <dsp:nvSpPr>
        <dsp:cNvPr id="0" name=""/>
        <dsp:cNvSpPr/>
      </dsp:nvSpPr>
      <dsp:spPr>
        <a:xfrm>
          <a:off x="4839880" y="987966"/>
          <a:ext cx="1804646" cy="113616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b="1" kern="1200" dirty="0" smtClean="0">
              <a:latin typeface="Cambria Math" panose="02040503050406030204" pitchFamily="18" charset="0"/>
              <a:ea typeface="Cambria Math" panose="02040503050406030204" pitchFamily="18" charset="0"/>
            </a:rPr>
            <a:t>Innovación Continua</a:t>
          </a:r>
          <a:endParaRPr lang="es-ES" sz="1900" b="1" kern="1200" dirty="0">
            <a:latin typeface="Cambria Math" panose="02040503050406030204" pitchFamily="18" charset="0"/>
            <a:ea typeface="Cambria Math" panose="02040503050406030204" pitchFamily="18" charset="0"/>
          </a:endParaRPr>
        </a:p>
      </dsp:txBody>
      <dsp:txXfrm>
        <a:off x="4839880" y="987966"/>
        <a:ext cx="1804646" cy="1136161"/>
      </dsp:txXfrm>
    </dsp:sp>
    <dsp:sp modelId="{D20E9B9A-7DF8-42B1-A54E-7139133BA233}">
      <dsp:nvSpPr>
        <dsp:cNvPr id="0" name=""/>
        <dsp:cNvSpPr/>
      </dsp:nvSpPr>
      <dsp:spPr>
        <a:xfrm>
          <a:off x="3203447" y="1993716"/>
          <a:ext cx="1523444" cy="15234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0C9DBE8-56B8-4FB9-A44C-2BCFA63CF48C}">
      <dsp:nvSpPr>
        <dsp:cNvPr id="0" name=""/>
        <dsp:cNvSpPr/>
      </dsp:nvSpPr>
      <dsp:spPr>
        <a:xfrm>
          <a:off x="4839880" y="2682328"/>
          <a:ext cx="1804646" cy="1269536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b="1" kern="1200" baseline="0">
              <a:latin typeface="Cambria Math" panose="02040503050406030204" pitchFamily="18" charset="0"/>
              <a:ea typeface="Cambria Math" panose="02040503050406030204" pitchFamily="18" charset="0"/>
            </a:rPr>
            <a:t>Alto volumen de registros y almacenamiento.</a:t>
          </a:r>
          <a:endParaRPr lang="es-ES" sz="1900" b="1" kern="1200">
            <a:latin typeface="Cambria Math" panose="02040503050406030204" pitchFamily="18" charset="0"/>
            <a:ea typeface="Cambria Math" panose="02040503050406030204" pitchFamily="18" charset="0"/>
          </a:endParaRPr>
        </a:p>
      </dsp:txBody>
      <dsp:txXfrm>
        <a:off x="4839880" y="2682328"/>
        <a:ext cx="1804646" cy="1269536"/>
      </dsp:txXfrm>
    </dsp:sp>
    <dsp:sp modelId="{CAA34B11-90EA-416E-B22D-7E84E89F5EF9}">
      <dsp:nvSpPr>
        <dsp:cNvPr id="0" name=""/>
        <dsp:cNvSpPr/>
      </dsp:nvSpPr>
      <dsp:spPr>
        <a:xfrm>
          <a:off x="2708963" y="2279732"/>
          <a:ext cx="1523444" cy="15234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9DF2B083-28BB-4B94-B9D1-A1CFF5B8343C}">
      <dsp:nvSpPr>
        <dsp:cNvPr id="0" name=""/>
        <dsp:cNvSpPr/>
      </dsp:nvSpPr>
      <dsp:spPr>
        <a:xfrm>
          <a:off x="2518532" y="3902467"/>
          <a:ext cx="1904305" cy="1037364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b="1" kern="1200" baseline="0">
              <a:latin typeface="Cambria Math" panose="02040503050406030204" pitchFamily="18" charset="0"/>
              <a:ea typeface="Cambria Math" panose="02040503050406030204" pitchFamily="18" charset="0"/>
            </a:rPr>
            <a:t>Copias de seguridad diarias.</a:t>
          </a:r>
          <a:endParaRPr lang="es-ES" sz="1900" b="1" kern="1200">
            <a:latin typeface="Cambria Math" panose="02040503050406030204" pitchFamily="18" charset="0"/>
            <a:ea typeface="Cambria Math" panose="02040503050406030204" pitchFamily="18" charset="0"/>
          </a:endParaRPr>
        </a:p>
      </dsp:txBody>
      <dsp:txXfrm>
        <a:off x="2518532" y="3902467"/>
        <a:ext cx="1904305" cy="1037364"/>
      </dsp:txXfrm>
    </dsp:sp>
    <dsp:sp modelId="{892E2B0B-D32C-4743-A875-FAB609178C16}">
      <dsp:nvSpPr>
        <dsp:cNvPr id="0" name=""/>
        <dsp:cNvSpPr/>
      </dsp:nvSpPr>
      <dsp:spPr>
        <a:xfrm>
          <a:off x="2214478" y="1993716"/>
          <a:ext cx="1523444" cy="15234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53B4B83-7BBD-467E-BA1C-BED2E4168C93}">
      <dsp:nvSpPr>
        <dsp:cNvPr id="0" name=""/>
        <dsp:cNvSpPr/>
      </dsp:nvSpPr>
      <dsp:spPr>
        <a:xfrm>
          <a:off x="296843" y="2682328"/>
          <a:ext cx="1804646" cy="1269536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b="1" kern="1200" dirty="0" smtClean="0">
              <a:latin typeface="Cambria Math" panose="02040503050406030204" pitchFamily="18" charset="0"/>
              <a:ea typeface="Cambria Math" panose="02040503050406030204" pitchFamily="18" charset="0"/>
            </a:rPr>
            <a:t>Soporte 24/7</a:t>
          </a:r>
          <a:endParaRPr lang="es-ES" sz="1900" b="1" kern="1200" dirty="0">
            <a:latin typeface="Cambria Math" panose="02040503050406030204" pitchFamily="18" charset="0"/>
            <a:ea typeface="Cambria Math" panose="02040503050406030204" pitchFamily="18" charset="0"/>
          </a:endParaRPr>
        </a:p>
      </dsp:txBody>
      <dsp:txXfrm>
        <a:off x="296843" y="2682328"/>
        <a:ext cx="1804646" cy="1269536"/>
      </dsp:txXfrm>
    </dsp:sp>
    <dsp:sp modelId="{2EBB20D0-71B8-4E34-ACA1-715ED2568F90}">
      <dsp:nvSpPr>
        <dsp:cNvPr id="0" name=""/>
        <dsp:cNvSpPr/>
      </dsp:nvSpPr>
      <dsp:spPr>
        <a:xfrm>
          <a:off x="2214478" y="1422671"/>
          <a:ext cx="1523444" cy="15234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FF37E8D0-3C35-488E-947F-27E0FD12E873}">
      <dsp:nvSpPr>
        <dsp:cNvPr id="0" name=""/>
        <dsp:cNvSpPr/>
      </dsp:nvSpPr>
      <dsp:spPr>
        <a:xfrm>
          <a:off x="296843" y="987966"/>
          <a:ext cx="1804646" cy="1269536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0" kern="1200" dirty="0" smtClean="0"/>
            <a:t>Integración Total</a:t>
          </a:r>
          <a:endParaRPr lang="es-ES" sz="1900" b="0" kern="1200" dirty="0">
            <a:latin typeface="Cambria Math" panose="02040503050406030204" pitchFamily="18" charset="0"/>
            <a:ea typeface="Cambria Math" panose="02040503050406030204" pitchFamily="18" charset="0"/>
          </a:endParaRPr>
        </a:p>
      </dsp:txBody>
      <dsp:txXfrm>
        <a:off x="296843" y="987966"/>
        <a:ext cx="1804646" cy="12695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92046" y="39300"/>
            <a:ext cx="12783919" cy="7539900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>
            <a:off x="75501" y="933348"/>
            <a:ext cx="11866694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8CF99FD5-0277-1ECD-BE4C-4E5134F3EED3}"/>
              </a:ext>
            </a:extLst>
          </p:cNvPr>
          <p:cNvSpPr txBox="1">
            <a:spLocks/>
          </p:cNvSpPr>
          <p:nvPr userDrawn="1"/>
        </p:nvSpPr>
        <p:spPr>
          <a:xfrm>
            <a:off x="9409176" y="6172200"/>
            <a:ext cx="2551176" cy="441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cap="all" baseline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s-ES" sz="2000" cap="none" dirty="0" smtClean="0">
                <a:solidFill>
                  <a:srgbClr val="041147"/>
                </a:solidFill>
              </a:rPr>
              <a:t>ANGEL</a:t>
            </a:r>
            <a:r>
              <a:rPr lang="es-ES" sz="2000" cap="none" baseline="0" dirty="0" smtClean="0">
                <a:solidFill>
                  <a:srgbClr val="041147"/>
                </a:solidFill>
              </a:rPr>
              <a:t> REYES</a:t>
            </a:r>
            <a:endParaRPr lang="es-ES" sz="2000" cap="none" dirty="0">
              <a:solidFill>
                <a:srgbClr val="041147"/>
              </a:solidFill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1CF3075A-B3CA-4308-8288-4AA3FDE33D80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2C674B8D-FEEF-4ACC-AE11-BD533592BCDC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80326006-7E0B-4944-9FC8-8FFECA54B11C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1B5A3413-B80B-4905-8668-7292F4C8B0D5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74019662-C6A4-45F9-A235-129F0C1DEF43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909BB764-976A-4040-BDCA-252C91CEE939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614FC935-CE77-4008-BAD9-6108F00BE393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94C562D5-4244-4B26-B385-E71032EABECD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95907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06DBD967-1B7E-40AA-AAF7-BA98E0E039F7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A8D20B52-EBC8-9ACE-AA66-0EF01CF6A91F}"/>
              </a:ext>
            </a:extLst>
          </p:cNvPr>
          <p:cNvSpPr txBox="1">
            <a:spLocks/>
          </p:cNvSpPr>
          <p:nvPr userDrawn="1"/>
        </p:nvSpPr>
        <p:spPr>
          <a:xfrm>
            <a:off x="8216721" y="6172200"/>
            <a:ext cx="3743631" cy="4418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cap="all" baseline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s-ES" sz="2000" cap="none" dirty="0" smtClean="0">
                <a:solidFill>
                  <a:srgbClr val="041147"/>
                </a:solidFill>
              </a:rPr>
              <a:t>ANGEL</a:t>
            </a:r>
            <a:r>
              <a:rPr lang="es-ES" sz="2000" cap="none" baseline="0" dirty="0" smtClean="0">
                <a:solidFill>
                  <a:srgbClr val="041147"/>
                </a:solidFill>
              </a:rPr>
              <a:t> MANUEL REYES CAMPUSANO</a:t>
            </a:r>
            <a:endParaRPr lang="es-ES" sz="2000" cap="none" dirty="0">
              <a:solidFill>
                <a:srgbClr val="041147"/>
              </a:solidFill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B9D1490F-3E6A-4544-9694-22B6007FE3C6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EAAF9620-38BC-4982-922B-C904A70C41DD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32956FC6-E80E-40CB-B83C-A6FFE3EF0BA6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ECFF863F-52DC-41B2-9D00-5A4E5632AC32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B3B55614-3909-43DC-A067-7F9842F8B81D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62829323-6A73-409C-86A6-9EAF0F851121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/>
          <a:lstStyle/>
          <a:p>
            <a:fld id="{0E240176-F1D3-49EC-82F4-0915A3AC4184}" type="datetimeFigureOut">
              <a:rPr lang="en-US" dirty="0"/>
              <a:t>8/13/2024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8" y="-9525"/>
            <a:ext cx="12217398" cy="6858000"/>
            <a:chOff x="-25397" y="0"/>
            <a:chExt cx="12005351" cy="6644081"/>
          </a:xfrm>
        </p:grpSpPr>
        <p:sp useBgFill="1">
          <p:nvSpPr>
            <p:cNvPr id="11" name="Rectangle 10"/>
            <p:cNvSpPr/>
            <p:nvPr userDrawn="1"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2005351" cy="6644081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image" Target="../media/image8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7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microsoft.com/office/2007/relationships/diagramDrawing" Target="../diagrams/drawing4.xml"/><Relationship Id="rId3" Type="http://schemas.openxmlformats.org/officeDocument/2006/relationships/image" Target="../media/image11.jpeg"/><Relationship Id="rId7" Type="http://schemas.openxmlformats.org/officeDocument/2006/relationships/diagramColors" Target="../diagrams/colors3.xml"/><Relationship Id="rId12" Type="http://schemas.openxmlformats.org/officeDocument/2006/relationships/diagramColors" Target="../diagrams/colors4.xml"/><Relationship Id="rId2" Type="http://schemas.openxmlformats.org/officeDocument/2006/relationships/image" Target="../media/image10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11" Type="http://schemas.openxmlformats.org/officeDocument/2006/relationships/diagramQuickStyle" Target="../diagrams/quickStyle4.xml"/><Relationship Id="rId5" Type="http://schemas.openxmlformats.org/officeDocument/2006/relationships/diagramLayout" Target="../diagrams/layout3.xml"/><Relationship Id="rId15" Type="http://schemas.openxmlformats.org/officeDocument/2006/relationships/image" Target="../media/image13.png"/><Relationship Id="rId10" Type="http://schemas.openxmlformats.org/officeDocument/2006/relationships/diagramLayout" Target="../diagrams/layout4.xml"/><Relationship Id="rId4" Type="http://schemas.openxmlformats.org/officeDocument/2006/relationships/diagramData" Target="../diagrams/data3.xml"/><Relationship Id="rId9" Type="http://schemas.openxmlformats.org/officeDocument/2006/relationships/diagramData" Target="../diagrams/data4.xml"/><Relationship Id="rId1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13" Type="http://schemas.openxmlformats.org/officeDocument/2006/relationships/diagramLayout" Target="../diagrams/layout7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12" Type="http://schemas.openxmlformats.org/officeDocument/2006/relationships/diagramData" Target="../diagrams/data7.xml"/><Relationship Id="rId17" Type="http://schemas.openxmlformats.org/officeDocument/2006/relationships/image" Target="../media/image15.jpeg"/><Relationship Id="rId2" Type="http://schemas.openxmlformats.org/officeDocument/2006/relationships/diagramData" Target="../diagrams/data5.xml"/><Relationship Id="rId16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5" Type="http://schemas.openxmlformats.org/officeDocument/2006/relationships/diagramColors" Target="../diagrams/colors7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Relationship Id="rId14" Type="http://schemas.openxmlformats.org/officeDocument/2006/relationships/diagramQuickStyle" Target="../diagrams/quickStyle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diagramLayout" Target="../diagrams/layout8.xml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11" Type="http://schemas.openxmlformats.org/officeDocument/2006/relationships/image" Target="../media/image24.png"/><Relationship Id="rId5" Type="http://schemas.openxmlformats.org/officeDocument/2006/relationships/diagramColors" Target="../diagrams/colors8.xml"/><Relationship Id="rId10" Type="http://schemas.openxmlformats.org/officeDocument/2006/relationships/image" Target="../media/image23.png"/><Relationship Id="rId4" Type="http://schemas.openxmlformats.org/officeDocument/2006/relationships/diagramQuickStyle" Target="../diagrams/quickStyle8.xml"/><Relationship Id="rId9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Diagrama 13">
            <a:extLst>
              <a:ext uri="{FF2B5EF4-FFF2-40B4-BE49-F238E27FC236}">
                <a16:creationId xmlns:a16="http://schemas.microsoft.com/office/drawing/2014/main" id="{E7D0D051-585D-3322-0F65-4BA8C2377D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9956045"/>
              </p:ext>
            </p:extLst>
          </p:nvPr>
        </p:nvGraphicFramePr>
        <p:xfrm>
          <a:off x="811512" y="4724370"/>
          <a:ext cx="5054599" cy="10467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Imagen 11">
            <a:extLst>
              <a:ext uri="{FF2B5EF4-FFF2-40B4-BE49-F238E27FC236}">
                <a16:creationId xmlns:a16="http://schemas.microsoft.com/office/drawing/2014/main" id="{64E155F9-8E87-416E-A59A-E63B832689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5056927" y="2317625"/>
            <a:ext cx="403470" cy="40347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4A8FE16-4871-47C3-95D6-B24C4AA5DA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77503" y="3703321"/>
            <a:ext cx="1256190" cy="125619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DD9ABE5-6E87-49CA-BAE1-B45FF6C64B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783497" y="3410344"/>
            <a:ext cx="1289639" cy="1289639"/>
          </a:xfrm>
          <a:prstGeom prst="rect">
            <a:avLst/>
          </a:prstGeom>
        </p:spPr>
      </p:pic>
      <p:sp>
        <p:nvSpPr>
          <p:cNvPr id="15" name="Título 1">
            <a:extLst>
              <a:ext uri="{FF2B5EF4-FFF2-40B4-BE49-F238E27FC236}">
                <a16:creationId xmlns:a16="http://schemas.microsoft.com/office/drawing/2014/main" id="{CD06E8E4-3CEE-C5DF-179B-C504C3DC2AFA}"/>
              </a:ext>
            </a:extLst>
          </p:cNvPr>
          <p:cNvSpPr txBox="1">
            <a:spLocks/>
          </p:cNvSpPr>
          <p:nvPr/>
        </p:nvSpPr>
        <p:spPr>
          <a:xfrm>
            <a:off x="662739" y="2003592"/>
            <a:ext cx="5601284" cy="19227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 cap="all" baseline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s-ES" sz="3600" cap="none" dirty="0">
                <a:solidFill>
                  <a:srgbClr val="041147"/>
                </a:solidFill>
              </a:rPr>
              <a:t> CompraTech Solutions S.A.:</a:t>
            </a:r>
            <a:endParaRPr lang="es-ES" sz="3600" cap="none" dirty="0">
              <a:solidFill>
                <a:srgbClr val="041147"/>
              </a:solidFill>
            </a:endParaRPr>
          </a:p>
          <a:p>
            <a:pPr algn="ctr">
              <a:lnSpc>
                <a:spcPct val="100000"/>
              </a:lnSpc>
            </a:pPr>
            <a:r>
              <a:rPr lang="es-ES" sz="3600" cap="none" dirty="0">
                <a:solidFill>
                  <a:srgbClr val="041147"/>
                </a:solidFill>
              </a:rPr>
              <a:t>Sistema de Gestión de Compras </a:t>
            </a:r>
            <a:endParaRPr lang="es-DO" sz="3600" cap="none" dirty="0">
              <a:solidFill>
                <a:srgbClr val="041147"/>
              </a:solidFill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7C7F8456-C76C-F86F-305E-348226C085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64023" y="1465545"/>
            <a:ext cx="4921601" cy="492160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C648DC2-9B70-44AD-B57C-28AB82F39D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2739" y="285231"/>
            <a:ext cx="6044874" cy="1343597"/>
          </a:xfrm>
          <a:prstGeom prst="rect">
            <a:avLst/>
          </a:prstGeom>
        </p:spPr>
      </p:pic>
      <p:pic>
        <p:nvPicPr>
          <p:cNvPr id="2050" name="Picture 2" descr="Universidad Dominicana O&amp;M - Logo y Lema">
            <a:extLst>
              <a:ext uri="{FF2B5EF4-FFF2-40B4-BE49-F238E27FC236}">
                <a16:creationId xmlns:a16="http://schemas.microsoft.com/office/drawing/2014/main" id="{307DB651-D7D6-4A4F-9E73-C24698F68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0539" y="300502"/>
            <a:ext cx="3333750" cy="103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41363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E8EFCB-5979-4E5B-8EDD-4D1768AC3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41147"/>
                </a:solidFill>
              </a:rPr>
              <a:t>Conoce nuestros planes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58C21A6A-E433-4898-976C-AB0AA8F1C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837765"/>
            <a:ext cx="3251499" cy="382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FBE0B6BB-D5CE-4E5F-B120-4C2F7CEAB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480044" y="1837765"/>
            <a:ext cx="3231911" cy="382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E08F75D0-6851-4DD8-BE48-FC79A15C1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269390" y="1837765"/>
            <a:ext cx="3222118" cy="382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78542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837F63-4A1D-4703-8897-5E1333C8B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41147"/>
                </a:solidFill>
              </a:rPr>
              <a:t>Superamos la competencia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0971F168-9252-455B-995E-8857C3177BE7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856" y="1651144"/>
            <a:ext cx="2834215" cy="159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51DBECC2-BC50-433C-AA33-CBEACF6A3A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856" y="3429000"/>
            <a:ext cx="2834215" cy="1497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>
            <a:extLst>
              <a:ext uri="{FF2B5EF4-FFF2-40B4-BE49-F238E27FC236}">
                <a16:creationId xmlns:a16="http://schemas.microsoft.com/office/drawing/2014/main" id="{ECCCBAB7-6C53-4D9E-8F4F-96F820E9B4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6" t="26966" r="2141" b="25954"/>
          <a:stretch/>
        </p:blipFill>
        <p:spPr bwMode="auto">
          <a:xfrm>
            <a:off x="8170856" y="5206856"/>
            <a:ext cx="3431689" cy="789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459CEDC7-FD1A-4B19-8078-714D47CFCDEE}"/>
              </a:ext>
            </a:extLst>
          </p:cNvPr>
          <p:cNvSpPr txBox="1">
            <a:spLocks/>
          </p:cNvSpPr>
          <p:nvPr/>
        </p:nvSpPr>
        <p:spPr>
          <a:xfrm>
            <a:off x="857245" y="2060986"/>
            <a:ext cx="5898557" cy="4111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400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¿Por qué </a:t>
            </a:r>
            <a:r>
              <a:rPr lang="es-ES" sz="2400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CompraTech Solutions S.A </a:t>
            </a:r>
            <a:r>
              <a:rPr lang="es-ES" sz="2400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es mejor?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Un sistema intuitivo y fácil de utilizar.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Precios cómodos y ajustados al cliente.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Fácil de implementar y personalizable.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Bajo costo de mantenimiento y escalabilidad.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Más que un software, es una solución.</a:t>
            </a:r>
          </a:p>
        </p:txBody>
      </p:sp>
    </p:spTree>
    <p:extLst>
      <p:ext uri="{BB962C8B-B14F-4D97-AF65-F5344CB8AC3E}">
        <p14:creationId xmlns:p14="http://schemas.microsoft.com/office/powerpoint/2010/main" val="24768215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67C32E-CCB0-430E-9B15-0E81B495D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65985"/>
                </a:solidFill>
              </a:rPr>
              <a:t>Aprovecha estas ofertas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F95DD4-3F64-4E94-A79F-A53AD30EB6C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1" y="2063396"/>
            <a:ext cx="4553174" cy="3311189"/>
          </a:xfrm>
        </p:spPr>
        <p:txBody>
          <a:bodyPr/>
          <a:lstStyle/>
          <a:p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</a:rPr>
              <a:t>Contrata uno de nuestros planes antes del 30 de </a:t>
            </a:r>
            <a:r>
              <a:rPr lang="es-ES" b="1" cap="none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agosto</a:t>
            </a:r>
            <a:r>
              <a:rPr lang="es-ES" b="1" cap="none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</a:rPr>
              <a:t>y recibe:</a:t>
            </a:r>
          </a:p>
          <a:p>
            <a:endParaRPr lang="es-ES" b="1" cap="none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/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</a:rPr>
              <a:t>Atractivos descuentos</a:t>
            </a:r>
          </a:p>
          <a:p>
            <a:pPr lvl="1"/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</a:rPr>
              <a:t>Soporte 24/7 durante 3 meses</a:t>
            </a:r>
          </a:p>
          <a:p>
            <a:pPr lvl="1"/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</a:rPr>
              <a:t>Primer mes gratis</a:t>
            </a:r>
          </a:p>
          <a:p>
            <a:pPr lvl="1"/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</a:rPr>
              <a:t>1 mes de capacitación </a:t>
            </a:r>
            <a:r>
              <a:rPr lang="es-ES" cap="none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gratuita</a:t>
            </a:r>
            <a:endParaRPr lang="es-ES" cap="none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5597F8B-5E40-4FA4-9961-7AA43D28B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201" y="1837765"/>
            <a:ext cx="2189696" cy="218969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2121447-F487-4966-8318-599469DCB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2376" y="4073563"/>
            <a:ext cx="1893346" cy="1893346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/>
          <a:srcRect t="8748" b="22050"/>
          <a:stretch/>
        </p:blipFill>
        <p:spPr>
          <a:xfrm>
            <a:off x="5525144" y="1703781"/>
            <a:ext cx="3234714" cy="426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57833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21221B-33F8-4A0D-BE86-193E3CED7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722" y="504879"/>
            <a:ext cx="8873161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65985"/>
                </a:solidFill>
              </a:rPr>
              <a:t>Estructura de datos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309" y="1468379"/>
            <a:ext cx="7112748" cy="473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01598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60925D-7B23-40A0-AA97-6498186A7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65985"/>
                </a:solidFill>
              </a:rPr>
              <a:t>Ejemplos de datos </a:t>
            </a:r>
            <a:r>
              <a:rPr lang="es-ES" sz="4400" dirty="0" smtClean="0">
                <a:solidFill>
                  <a:srgbClr val="065985"/>
                </a:solidFill>
              </a:rPr>
              <a:t>(</a:t>
            </a:r>
            <a:r>
              <a:rPr lang="es-ES" sz="4400" dirty="0" err="1" smtClean="0">
                <a:solidFill>
                  <a:srgbClr val="065985"/>
                </a:solidFill>
              </a:rPr>
              <a:t>provedores</a:t>
            </a:r>
            <a:r>
              <a:rPr lang="es-ES" sz="4400" dirty="0" smtClean="0">
                <a:solidFill>
                  <a:srgbClr val="065985"/>
                </a:solidFill>
              </a:rPr>
              <a:t>)</a:t>
            </a:r>
            <a:endParaRPr lang="es-ES" sz="4400" dirty="0">
              <a:solidFill>
                <a:srgbClr val="065985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C1EEFC9-C3FD-4489-9827-5CFED266437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826737" y="1664912"/>
            <a:ext cx="3051072" cy="465102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472" y="1837765"/>
            <a:ext cx="7885230" cy="443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570282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60925D-7B23-40A0-AA97-6498186A7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65985"/>
                </a:solidFill>
              </a:rPr>
              <a:t>Ejemplos de datos </a:t>
            </a:r>
            <a:r>
              <a:rPr lang="es-ES" sz="4400" dirty="0" smtClean="0">
                <a:solidFill>
                  <a:srgbClr val="065985"/>
                </a:solidFill>
              </a:rPr>
              <a:t>(</a:t>
            </a:r>
            <a:r>
              <a:rPr lang="es-ES" sz="4400" dirty="0" smtClean="0">
                <a:solidFill>
                  <a:srgbClr val="065985"/>
                </a:solidFill>
              </a:rPr>
              <a:t>productos</a:t>
            </a:r>
            <a:r>
              <a:rPr lang="es-ES" sz="4400" dirty="0" smtClean="0">
                <a:solidFill>
                  <a:srgbClr val="065985"/>
                </a:solidFill>
              </a:rPr>
              <a:t>)</a:t>
            </a:r>
            <a:endParaRPr lang="es-ES" sz="4400" dirty="0">
              <a:solidFill>
                <a:srgbClr val="065985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2894" t="6476" r="10964" b="15429"/>
          <a:stretch/>
        </p:blipFill>
        <p:spPr>
          <a:xfrm>
            <a:off x="222068" y="1638576"/>
            <a:ext cx="8877519" cy="452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811747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5D0F859-C0D0-445A-B9CF-813B121D52C9}"/>
              </a:ext>
            </a:extLst>
          </p:cNvPr>
          <p:cNvSpPr/>
          <p:nvPr/>
        </p:nvSpPr>
        <p:spPr>
          <a:xfrm>
            <a:off x="42900" y="2052935"/>
            <a:ext cx="12106199" cy="304698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9600" dirty="0">
                <a:solidFill>
                  <a:schemeClr val="accent1">
                    <a:lumMod val="50000"/>
                  </a:schemeClr>
                </a:solidFill>
              </a:rPr>
              <a:t>Por su valiosa atención,</a:t>
            </a:r>
            <a:br>
              <a:rPr lang="es-ES" sz="96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s-ES" sz="9600" dirty="0">
                <a:solidFill>
                  <a:schemeClr val="accent1">
                    <a:lumMod val="50000"/>
                  </a:schemeClr>
                </a:solidFill>
              </a:rPr>
              <a:t>¡muchas gracias!</a:t>
            </a:r>
            <a:endParaRPr lang="es-E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6479275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FCCE0-0787-4365-BA30-7FA429C00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318" y="383458"/>
            <a:ext cx="5833188" cy="1454307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rgbClr val="041147"/>
                </a:solidFill>
              </a:rPr>
              <a:t>contenido</a:t>
            </a:r>
            <a:endParaRPr lang="es-DO" dirty="0">
              <a:solidFill>
                <a:srgbClr val="041147"/>
              </a:solidFill>
            </a:endParaRP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CCC5A6BD-F19E-B0F3-0120-49F9EEB82FB9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26859737"/>
              </p:ext>
            </p:extLst>
          </p:nvPr>
        </p:nvGraphicFramePr>
        <p:xfrm>
          <a:off x="5247318" y="1650701"/>
          <a:ext cx="5515170" cy="38692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1325DB35-A542-4492-B5CC-9F2329F333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699" y="1494366"/>
            <a:ext cx="3869267" cy="386926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7FB9531-95CA-64CA-0329-F09FD009C2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76782" y="7229936"/>
            <a:ext cx="2810435" cy="281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476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FCCE0-0787-4365-BA30-7FA429C00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50" y="336008"/>
            <a:ext cx="6193492" cy="100541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41147"/>
                </a:solidFill>
              </a:rPr>
              <a:t>Nuestra HISTORIA </a:t>
            </a:r>
            <a:endParaRPr lang="es-DO" sz="4400" dirty="0">
              <a:solidFill>
                <a:srgbClr val="041147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18CEC61-E2C0-459B-AD2B-F4E30C170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9271" y="3351604"/>
            <a:ext cx="0" cy="0"/>
          </a:xfrm>
          <a:prstGeom prst="rect">
            <a:avLst/>
          </a:prstGeom>
        </p:spPr>
      </p:pic>
      <p:pic>
        <p:nvPicPr>
          <p:cNvPr id="10" name="Picture 2" descr="Calidad Técnica: Buenas prácticas en el desarrollo del Software Libre |  Desde Linux">
            <a:extLst>
              <a:ext uri="{FF2B5EF4-FFF2-40B4-BE49-F238E27FC236}">
                <a16:creationId xmlns:a16="http://schemas.microsoft.com/office/drawing/2014/main" id="{4DC23EB5-744D-4B76-8534-F8E228174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4" t="16809" r="45301" b="24304"/>
          <a:stretch/>
        </p:blipFill>
        <p:spPr bwMode="auto">
          <a:xfrm>
            <a:off x="8976267" y="3852940"/>
            <a:ext cx="0" cy="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Diagrama 11">
            <a:extLst>
              <a:ext uri="{FF2B5EF4-FFF2-40B4-BE49-F238E27FC236}">
                <a16:creationId xmlns:a16="http://schemas.microsoft.com/office/drawing/2014/main" id="{0D5D7765-1FF4-01C0-BDCF-AB8DCFD4F1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9339231"/>
              </p:ext>
            </p:extLst>
          </p:nvPr>
        </p:nvGraphicFramePr>
        <p:xfrm>
          <a:off x="915520" y="1341418"/>
          <a:ext cx="6281346" cy="20875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13" name="Diagrama 12">
            <a:extLst>
              <a:ext uri="{FF2B5EF4-FFF2-40B4-BE49-F238E27FC236}">
                <a16:creationId xmlns:a16="http://schemas.microsoft.com/office/drawing/2014/main" id="{CB062168-C7C9-D25F-B106-88CB5F7AFF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8584232"/>
              </p:ext>
            </p:extLst>
          </p:nvPr>
        </p:nvGraphicFramePr>
        <p:xfrm>
          <a:off x="4581188" y="3301700"/>
          <a:ext cx="7252224" cy="29915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15" name="Imagen 14">
            <a:extLst>
              <a:ext uri="{FF2B5EF4-FFF2-40B4-BE49-F238E27FC236}">
                <a16:creationId xmlns:a16="http://schemas.microsoft.com/office/drawing/2014/main" id="{8DEE7299-8784-5EC2-C8C4-17B4A345391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614433" y="3974384"/>
            <a:ext cx="0" cy="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4C03A84-93AF-4002-AAB6-D06E1AC27FE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56982" y="838713"/>
            <a:ext cx="2567813" cy="2567813"/>
          </a:xfrm>
          <a:prstGeom prst="rect">
            <a:avLst/>
          </a:prstGeom>
        </p:spPr>
      </p:pic>
      <p:pic>
        <p:nvPicPr>
          <p:cNvPr id="3074" name="Picture 2" descr="Evolution Icon - Free PNG &amp; SVG 4211858 - Noun Project">
            <a:extLst>
              <a:ext uri="{FF2B5EF4-FFF2-40B4-BE49-F238E27FC236}">
                <a16:creationId xmlns:a16="http://schemas.microsoft.com/office/drawing/2014/main" id="{46CA0857-FF2F-4E74-970B-336FEC84C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026" y="3406526"/>
            <a:ext cx="2652656" cy="2652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8343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4D875-F553-479F-85D1-77B2474ED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41147"/>
                </a:solidFill>
              </a:rPr>
              <a:t>Nuestra filosofía</a:t>
            </a:r>
          </a:p>
        </p:txBody>
      </p:sp>
      <p:graphicFrame>
        <p:nvGraphicFramePr>
          <p:cNvPr id="7" name="Marcador de contenido 6">
            <a:extLst>
              <a:ext uri="{FF2B5EF4-FFF2-40B4-BE49-F238E27FC236}">
                <a16:creationId xmlns:a16="http://schemas.microsoft.com/office/drawing/2014/main" id="{3940C382-3585-4811-8BA9-543DA623425A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777346381"/>
              </p:ext>
            </p:extLst>
          </p:nvPr>
        </p:nvGraphicFramePr>
        <p:xfrm>
          <a:off x="542322" y="1521395"/>
          <a:ext cx="5489089" cy="23265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Marcador de contenido 6">
            <a:extLst>
              <a:ext uri="{FF2B5EF4-FFF2-40B4-BE49-F238E27FC236}">
                <a16:creationId xmlns:a16="http://schemas.microsoft.com/office/drawing/2014/main" id="{5D67C14B-EBC2-4BB2-8912-B05E80DBF1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3411731"/>
              </p:ext>
            </p:extLst>
          </p:nvPr>
        </p:nvGraphicFramePr>
        <p:xfrm>
          <a:off x="547486" y="3344092"/>
          <a:ext cx="5862535" cy="2120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Diagrama 8">
            <a:extLst>
              <a:ext uri="{FF2B5EF4-FFF2-40B4-BE49-F238E27FC236}">
                <a16:creationId xmlns:a16="http://schemas.microsoft.com/office/drawing/2014/main" id="{FA9C5749-52AE-412A-A173-CCE211F7D9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8595764"/>
              </p:ext>
            </p:extLst>
          </p:nvPr>
        </p:nvGraphicFramePr>
        <p:xfrm>
          <a:off x="6271708" y="999913"/>
          <a:ext cx="5867699" cy="48581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pic>
        <p:nvPicPr>
          <p:cNvPr id="4100" name="Picture 4" descr="20,370,151 imágenes, fotos de stock, objetos en 3D y vectores sobre Visión  | Shutterstock">
            <a:extLst>
              <a:ext uri="{FF2B5EF4-FFF2-40B4-BE49-F238E27FC236}">
                <a16:creationId xmlns:a16="http://schemas.microsoft.com/office/drawing/2014/main" id="{09A9EB46-305A-4FD5-ABDD-219046D8F4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33" b="45274"/>
          <a:stretch/>
        </p:blipFill>
        <p:spPr bwMode="auto">
          <a:xfrm>
            <a:off x="1694554" y="5282103"/>
            <a:ext cx="5295900" cy="1151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9470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88AD1E-C643-4E8E-B836-7944DE2A7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0550" y="15239"/>
            <a:ext cx="7369501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41147"/>
                </a:solidFill>
              </a:rPr>
              <a:t>Objetivos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088291-776B-4C9A-9EBA-398EC13ECF4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221468" y="668318"/>
            <a:ext cx="8543556" cy="3400632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s-ES" b="1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liderazgo </a:t>
            </a: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en el Mercado:</a:t>
            </a:r>
          </a:p>
          <a:p>
            <a:pPr marL="0" indent="0">
              <a:buNone/>
            </a:pP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Convertirse en la empresa líder en soluciones de gestión de compras en Latinoamérica dentro de los próximos 5 años.</a:t>
            </a:r>
          </a:p>
          <a:p>
            <a:pPr marL="0" indent="0">
              <a:buNone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Innovación Continua:</a:t>
            </a:r>
          </a:p>
          <a:p>
            <a:pPr marL="0" indent="0">
              <a:buNone/>
            </a:pP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Desarrollar y lanzar al menos una nueva funcionalidad o producto innovador cada año que responda a las necesidades cambiantes del mercado.</a:t>
            </a:r>
          </a:p>
          <a:p>
            <a:pPr marL="0" indent="0">
              <a:buNone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Satisfacción del Cliente:</a:t>
            </a:r>
          </a:p>
          <a:p>
            <a:pPr marL="0" indent="0">
              <a:buNone/>
            </a:pP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Mantener una tasa de satisfacción del cliente superior al 90%, mediante la mejora continua de nuestros servicios y soporte técnico.</a:t>
            </a:r>
          </a:p>
          <a:p>
            <a:pPr marL="0" indent="0">
              <a:buNone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Expansión Internacional:</a:t>
            </a:r>
          </a:p>
          <a:p>
            <a:pPr marL="0" indent="0">
              <a:buNone/>
            </a:pP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Expandir la presencia de CompraTech Solutions S.A. a mercados internacionales, comenzando con una entrada en tres nuevos países dentro de los próximos 3 años.</a:t>
            </a:r>
          </a:p>
          <a:p>
            <a:pPr marL="0" indent="0">
              <a:buNone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Sostenibilidad y Responsabilidad Social:</a:t>
            </a:r>
          </a:p>
          <a:p>
            <a:pPr marL="0" indent="0">
              <a:buNone/>
            </a:pP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Implementar prácticas sostenibles en el desarrollo de nuestros productos y operaciones, y contribuir al bienestar de la comunidad local mediante iniciativas de responsabilidad social.</a:t>
            </a:r>
          </a:p>
          <a:p>
            <a:pPr marL="0" indent="0">
              <a:buNone/>
            </a:pPr>
            <a:endParaRPr lang="es-ES" b="1" cap="none" dirty="0">
              <a:latin typeface="Cambria Math" panose="02040503050406030204" pitchFamily="18" charset="0"/>
              <a:ea typeface="Cambria Math" panose="02040503050406030204" pitchFamily="18" charset="0"/>
              <a:cs typeface="Calibri Light" panose="020F0302020204030204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FED15B7-55E3-4194-B96F-290EBD4ADBEB}"/>
              </a:ext>
            </a:extLst>
          </p:cNvPr>
          <p:cNvSpPr txBox="1">
            <a:spLocks/>
          </p:cNvSpPr>
          <p:nvPr/>
        </p:nvSpPr>
        <p:spPr>
          <a:xfrm>
            <a:off x="1008530" y="2766059"/>
            <a:ext cx="7369501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>
                <a:solidFill>
                  <a:srgbClr val="041147"/>
                </a:solidFill>
              </a:rPr>
              <a:t>Metas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469FCBEC-F211-4743-994C-0342FC0C3A5F}"/>
              </a:ext>
            </a:extLst>
          </p:cNvPr>
          <p:cNvSpPr txBox="1">
            <a:spLocks/>
          </p:cNvSpPr>
          <p:nvPr/>
        </p:nvSpPr>
        <p:spPr>
          <a:xfrm>
            <a:off x="505546" y="3889335"/>
            <a:ext cx="7369501" cy="2302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s-ES" b="1" cap="none" dirty="0">
              <a:latin typeface="Cambria Math" panose="02040503050406030204" pitchFamily="18" charset="0"/>
              <a:ea typeface="Cambria Math" panose="02040503050406030204" pitchFamily="18" charset="0"/>
              <a:cs typeface="Calibri Light" panose="020F0302020204030204" pitchFamily="34" charset="0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70206F77-0B27-4083-9601-FD7CE397B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410007"/>
            <a:ext cx="2535667" cy="2535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Metas - Iconos gratis de negocios y finanzas">
            <a:extLst>
              <a:ext uri="{FF2B5EF4-FFF2-40B4-BE49-F238E27FC236}">
                <a16:creationId xmlns:a16="http://schemas.microsoft.com/office/drawing/2014/main" id="{DA4F97F2-EF5C-4DCB-BDB2-61889BF72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1014" y="3629491"/>
            <a:ext cx="2542391" cy="254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 7"/>
          <p:cNvSpPr/>
          <p:nvPr/>
        </p:nvSpPr>
        <p:spPr>
          <a:xfrm>
            <a:off x="231899" y="3811012"/>
            <a:ext cx="597913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600" dirty="0" smtClean="0"/>
              <a:t>Incrementar </a:t>
            </a:r>
            <a:r>
              <a:rPr lang="es-ES" sz="1600" dirty="0"/>
              <a:t>las ventas anuales en un 20% cada año durante los próximos 5 años</a:t>
            </a:r>
            <a:r>
              <a:rPr lang="es-ES" sz="1600" dirty="0" smtClean="0"/>
              <a:t>.</a:t>
            </a:r>
          </a:p>
          <a:p>
            <a:endParaRPr lang="es-ES" sz="1600" dirty="0" smtClean="0"/>
          </a:p>
          <a:p>
            <a:r>
              <a:rPr lang="es-ES" sz="1600" dirty="0" smtClean="0"/>
              <a:t>Aumentar </a:t>
            </a:r>
            <a:r>
              <a:rPr lang="es-ES" sz="1600" dirty="0"/>
              <a:t>la base de clientes en un 15% anual, enfocándose en grandes empresas y PyMEs</a:t>
            </a:r>
            <a:r>
              <a:rPr lang="es-ES" sz="1600" dirty="0" smtClean="0"/>
              <a:t>.</a:t>
            </a:r>
          </a:p>
          <a:p>
            <a:endParaRPr lang="es-ES" sz="1600" dirty="0" smtClean="0"/>
          </a:p>
          <a:p>
            <a:r>
              <a:rPr lang="es-ES" sz="1600" dirty="0" smtClean="0"/>
              <a:t>Lanzar </a:t>
            </a:r>
            <a:r>
              <a:rPr lang="es-ES" sz="1600" dirty="0"/>
              <a:t>una versión mejorada de CompraTech ERP con nuevas funcionalidades cada dos años</a:t>
            </a:r>
            <a:r>
              <a:rPr lang="es-ES" sz="1600" dirty="0" smtClean="0"/>
              <a:t>.</a:t>
            </a:r>
          </a:p>
          <a:p>
            <a:endParaRPr lang="es-ES" sz="1600" dirty="0" smtClean="0"/>
          </a:p>
          <a:p>
            <a:r>
              <a:rPr lang="es-ES" sz="1600" dirty="0" smtClean="0"/>
              <a:t>Establecer </a:t>
            </a:r>
            <a:r>
              <a:rPr lang="es-ES" sz="1600" dirty="0"/>
              <a:t>oficinas de representación en al menos 5 países adicionales dentro de los próximos 5 años</a:t>
            </a:r>
            <a:r>
              <a:rPr lang="es-ES" sz="1600" dirty="0" smtClean="0"/>
              <a:t>.</a:t>
            </a:r>
          </a:p>
          <a:p>
            <a:endParaRPr lang="es-ES" sz="1600" dirty="0" smtClean="0"/>
          </a:p>
        </p:txBody>
      </p:sp>
    </p:spTree>
    <p:extLst>
      <p:ext uri="{BB962C8B-B14F-4D97-AF65-F5344CB8AC3E}">
        <p14:creationId xmlns:p14="http://schemas.microsoft.com/office/powerpoint/2010/main" val="21353231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88AD1E-C643-4E8E-B836-7944DE2A7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966" y="3773245"/>
            <a:ext cx="7369501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41147"/>
                </a:solidFill>
              </a:rPr>
              <a:t>Nuestra razón de ser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088291-776B-4C9A-9EBA-398EC13ECF4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4967" y="4711176"/>
            <a:ext cx="7369501" cy="15441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La razón de ser de </a:t>
            </a: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CompraTech Solutions S.A </a:t>
            </a: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es facilitar la adopción y el uso efectivo de la tecnología por parte de las Mipymes, permitiéndoles mejorar su eficiencia operativa y aumentar su competitividad. 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FED15B7-55E3-4194-B96F-290EBD4ADBEB}"/>
              </a:ext>
            </a:extLst>
          </p:cNvPr>
          <p:cNvSpPr txBox="1">
            <a:spLocks/>
          </p:cNvSpPr>
          <p:nvPr/>
        </p:nvSpPr>
        <p:spPr>
          <a:xfrm>
            <a:off x="825651" y="327661"/>
            <a:ext cx="7369501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>
                <a:solidFill>
                  <a:srgbClr val="041147"/>
                </a:solidFill>
              </a:rPr>
              <a:t>Sector escogido: Mipymes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469FCBEC-F211-4743-994C-0342FC0C3A5F}"/>
              </a:ext>
            </a:extLst>
          </p:cNvPr>
          <p:cNvSpPr txBox="1">
            <a:spLocks/>
          </p:cNvSpPr>
          <p:nvPr/>
        </p:nvSpPr>
        <p:spPr>
          <a:xfrm>
            <a:off x="664287" y="1231752"/>
            <a:ext cx="7188796" cy="2302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Suelen carecer de recursos y conocimientos para adoptar tecnologías avanzadas por sí mismas, lo que crea una oportunidad para empresas </a:t>
            </a:r>
            <a:r>
              <a:rPr lang="es-ES" b="1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como CompraTech </a:t>
            </a: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Solutions S.A   </a:t>
            </a: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para ofrecer soluciones adaptadas a sus necesidades específicas.</a:t>
            </a:r>
          </a:p>
        </p:txBody>
      </p:sp>
      <p:pic>
        <p:nvPicPr>
          <p:cNvPr id="6152" name="Picture 8">
            <a:extLst>
              <a:ext uri="{FF2B5EF4-FFF2-40B4-BE49-F238E27FC236}">
                <a16:creationId xmlns:a16="http://schemas.microsoft.com/office/drawing/2014/main" id="{1ED6505E-693F-49E4-B3EF-92D4E31DE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593" y="2146824"/>
            <a:ext cx="4771128" cy="2686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892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EDBBC5-4B6D-4F15-9E5B-2A67E429A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11" y="514701"/>
            <a:ext cx="10396882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41147"/>
                </a:solidFill>
              </a:rPr>
              <a:t>Conoce nuestro producto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F2EE01-CA7D-416E-BFD7-1E375C984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5311" y="1666666"/>
            <a:ext cx="6576380" cy="4342248"/>
          </a:xfrm>
        </p:spPr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 marL="0" indent="0">
              <a:buNone/>
            </a:pPr>
            <a:r>
              <a:rPr lang="es-ES" b="1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Productos: CompraTech </a:t>
            </a: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ERP</a:t>
            </a:r>
            <a:r>
              <a:rPr lang="es-ES" b="1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:</a:t>
            </a:r>
          </a:p>
          <a:p>
            <a:pPr marL="0" indent="0">
              <a:buNone/>
            </a:pPr>
            <a:r>
              <a:rPr lang="es-ES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Un </a:t>
            </a: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sistema ERP completo con módulos dedicados a la gestión de compras, inventarios, finanzas, y </a:t>
            </a:r>
            <a:r>
              <a:rPr lang="es-ES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más. Permite </a:t>
            </a: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la integración de todas las áreas de la empresa para un manejo centralizado y eficiente</a:t>
            </a:r>
            <a:r>
              <a:rPr lang="es-ES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.</a:t>
            </a:r>
          </a:p>
          <a:p>
            <a:pPr marL="0" indent="0">
              <a:buNone/>
            </a:pPr>
            <a:r>
              <a:rPr lang="es-ES" b="1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CompraTech Lite: </a:t>
            </a:r>
            <a:r>
              <a:rPr lang="es-ES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Una </a:t>
            </a: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versión más sencilla y accesible del ERP, dirigida a pequeñas y medianas </a:t>
            </a:r>
            <a:r>
              <a:rPr lang="es-ES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empresas. Enfocada </a:t>
            </a: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principalmente en la gestión de compras y control de inventarios</a:t>
            </a:r>
            <a:r>
              <a:rPr lang="es-ES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.</a:t>
            </a:r>
          </a:p>
          <a:p>
            <a:pPr marL="0" indent="0">
              <a:buNone/>
            </a:pPr>
            <a:r>
              <a:rPr lang="es-ES" b="1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CompraTech Mobile: </a:t>
            </a:r>
            <a:r>
              <a:rPr lang="es-ES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Una </a:t>
            </a: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aplicación móvil que permite a los gerentes de compras y empleados autorizados gestionar órdenes de compra, inventarios y proveedores desde cualquier </a:t>
            </a:r>
            <a:r>
              <a:rPr lang="es-ES" cap="none" dirty="0" smtClean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lugar. Incluye </a:t>
            </a:r>
            <a:r>
              <a:rPr lang="es-ES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notificaciones en tiempo real y la capacidad de aprobar órdenes de compra de manera remota.</a:t>
            </a:r>
            <a:endParaRPr lang="es-ES" cap="none" dirty="0">
              <a:latin typeface="Cambria Math" panose="02040503050406030204" pitchFamily="18" charset="0"/>
              <a:ea typeface="Cambria Math" panose="02040503050406030204" pitchFamily="18" charset="0"/>
              <a:cs typeface="Calibri Light" panose="020F0302020204030204" pitchFamily="3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4156" y="1837765"/>
            <a:ext cx="47625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2894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925B2-F516-4E0E-9792-E21004C0B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952" y="300583"/>
            <a:ext cx="10396882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41147"/>
                </a:solidFill>
              </a:rPr>
              <a:t>Ventajas de </a:t>
            </a:r>
            <a:r>
              <a:rPr lang="es-ES" sz="4400" dirty="0">
                <a:solidFill>
                  <a:srgbClr val="041147"/>
                </a:solidFill>
              </a:rPr>
              <a:t>CompraTech Solutions S.A</a:t>
            </a:r>
            <a:endParaRPr lang="es-ES" sz="4400" dirty="0">
              <a:solidFill>
                <a:srgbClr val="041147"/>
              </a:solidFill>
            </a:endParaRP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3C890E91-F6F8-480C-8E96-8C03C08AA4B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130425399"/>
              </p:ext>
            </p:extLst>
          </p:nvPr>
        </p:nvGraphicFramePr>
        <p:xfrm>
          <a:off x="2751270" y="1708673"/>
          <a:ext cx="6941371" cy="4939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Marcador de contenido 4">
            <a:extLst>
              <a:ext uri="{FF2B5EF4-FFF2-40B4-BE49-F238E27FC236}">
                <a16:creationId xmlns:a16="http://schemas.microsoft.com/office/drawing/2014/main" id="{D1D4C227-4A16-4C4B-BE24-09721A2A3C1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116973" y="5596217"/>
            <a:ext cx="961200" cy="961200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BD3E7D70-CD8B-4C89-BAE6-54609F9137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0977" y="3652551"/>
            <a:ext cx="961200" cy="961200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58E90A15-F3FA-4DBC-9455-219CD7702B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7467" y="1708673"/>
            <a:ext cx="961412" cy="961412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1B8F867A-6858-4C9A-9CC2-67E34EF4D6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92322" y="5390477"/>
            <a:ext cx="961200" cy="961200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0D3EFAF8-EF63-4FD5-B3C4-4946188558C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32569" y="1708885"/>
            <a:ext cx="961200" cy="961200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797226B2-8684-41E2-B4B0-BF8A90DD299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62748" y="3707316"/>
            <a:ext cx="961200" cy="96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3196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9A5220-0319-4828-8A69-A7D59A57D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761" y="792954"/>
            <a:ext cx="10396882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4400" dirty="0">
                <a:solidFill>
                  <a:srgbClr val="041147"/>
                </a:solidFill>
              </a:rPr>
              <a:t>¿Por qué escoger Nomisam?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A4CD6156-E82C-4C70-8D71-27624183190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78761" y="2225040"/>
            <a:ext cx="5410200" cy="33474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No vendemos un producto, vendemos una solución que se adapta a las necesidades de tu empresa.</a:t>
            </a:r>
          </a:p>
          <a:p>
            <a:pPr marL="0" indent="0">
              <a:buNone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Configura el almacenamiento que necesitas, paga sólo por lo que usas y confía cien por ciento en la integridad de tus datos.</a:t>
            </a:r>
          </a:p>
          <a:p>
            <a:pPr marL="0" indent="0">
              <a:buNone/>
            </a:pP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CompraTech Solutions S.A </a:t>
            </a:r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no es un sistema, es una solución.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BFE6150-A1B4-4411-9093-8B5BC89A55B5}"/>
              </a:ext>
            </a:extLst>
          </p:cNvPr>
          <p:cNvSpPr txBox="1"/>
          <p:nvPr/>
        </p:nvSpPr>
        <p:spPr>
          <a:xfrm>
            <a:off x="7479254" y="2413305"/>
            <a:ext cx="2245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Contrata seguridad</a:t>
            </a:r>
            <a:endParaRPr lang="es-ES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F046E65-FF1E-46DE-B8BB-DCD43CF7B99A}"/>
              </a:ext>
            </a:extLst>
          </p:cNvPr>
          <p:cNvSpPr txBox="1"/>
          <p:nvPr/>
        </p:nvSpPr>
        <p:spPr>
          <a:xfrm>
            <a:off x="9260541" y="3808217"/>
            <a:ext cx="2245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Contrata integridad</a:t>
            </a:r>
            <a:endParaRPr lang="es-ES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D54DFB2-0400-4740-A587-A88198C199F6}"/>
              </a:ext>
            </a:extLst>
          </p:cNvPr>
          <p:cNvSpPr txBox="1"/>
          <p:nvPr/>
        </p:nvSpPr>
        <p:spPr>
          <a:xfrm>
            <a:off x="7479254" y="5203129"/>
            <a:ext cx="2245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1" cap="none" dirty="0">
                <a:latin typeface="Cambria Math" panose="02040503050406030204" pitchFamily="18" charset="0"/>
                <a:ea typeface="Cambria Math" panose="02040503050406030204" pitchFamily="18" charset="0"/>
                <a:cs typeface="Calibri Light" panose="020F0302020204030204" pitchFamily="34" charset="0"/>
              </a:rPr>
              <a:t>Contrata calidad</a:t>
            </a:r>
            <a:endParaRPr lang="es-ES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3661DECB-EF12-4741-9B68-2B11D9FE3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4912" y="4710544"/>
            <a:ext cx="1354502" cy="1354502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BFF3C44B-FA44-4798-BD44-0A8049A0D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7346" y="1743154"/>
            <a:ext cx="1353600" cy="1353600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BDCC4A05-AB65-4587-80EE-5D2081DF2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2626" y="3356944"/>
            <a:ext cx="1353600" cy="13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402582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Transmisión de listas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 principal]]</Template>
  <TotalTime>921</TotalTime>
  <Words>747</Words>
  <Application>Microsoft Office PowerPoint</Application>
  <PresentationFormat>Panorámica</PresentationFormat>
  <Paragraphs>87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Arial</vt:lpstr>
      <vt:lpstr>Calibri Light</vt:lpstr>
      <vt:lpstr>Cambria Math</vt:lpstr>
      <vt:lpstr>Impact</vt:lpstr>
      <vt:lpstr>Wingdings</vt:lpstr>
      <vt:lpstr>Evento principal</vt:lpstr>
      <vt:lpstr>Presentación de PowerPoint</vt:lpstr>
      <vt:lpstr>contenido</vt:lpstr>
      <vt:lpstr>Nuestra HISTORIA </vt:lpstr>
      <vt:lpstr>Nuestra filosofía</vt:lpstr>
      <vt:lpstr>Objetivos</vt:lpstr>
      <vt:lpstr>Nuestra razón de ser</vt:lpstr>
      <vt:lpstr>Conoce nuestro producto</vt:lpstr>
      <vt:lpstr>Ventajas de CompraTech Solutions S.A</vt:lpstr>
      <vt:lpstr>¿Por qué escoger Nomisam?</vt:lpstr>
      <vt:lpstr>Conoce nuestros planes</vt:lpstr>
      <vt:lpstr>Superamos la competencia</vt:lpstr>
      <vt:lpstr>Aprovecha estas ofertas</vt:lpstr>
      <vt:lpstr>Estructura de datos</vt:lpstr>
      <vt:lpstr>Ejemplos de datos (provedores)</vt:lpstr>
      <vt:lpstr>Ejemplos de datos (productos)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Ismael Contreras</dc:creator>
  <cp:lastModifiedBy>DELL</cp:lastModifiedBy>
  <cp:revision>112</cp:revision>
  <dcterms:created xsi:type="dcterms:W3CDTF">2023-12-07T12:53:16Z</dcterms:created>
  <dcterms:modified xsi:type="dcterms:W3CDTF">2024-08-13T20:28:11Z</dcterms:modified>
</cp:coreProperties>
</file>

<file path=docProps/thumbnail.jpeg>
</file>